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6" r:id="rId3"/>
    <p:sldMasterId id="2147483689" r:id="rId4"/>
    <p:sldMasterId id="2147483702" r:id="rId5"/>
    <p:sldMasterId id="2147483706" r:id="rId6"/>
    <p:sldMasterId id="2147483710" r:id="rId7"/>
    <p:sldMasterId id="2147483714" r:id="rId8"/>
  </p:sldMasterIdLst>
  <p:notesMasterIdLst>
    <p:notesMasterId r:id="rId84"/>
  </p:notesMasterIdLst>
  <p:sldIdLst>
    <p:sldId id="256" r:id="rId9"/>
    <p:sldId id="257" r:id="rId10"/>
    <p:sldId id="259" r:id="rId11"/>
    <p:sldId id="260" r:id="rId12"/>
    <p:sldId id="387" r:id="rId13"/>
    <p:sldId id="262" r:id="rId14"/>
    <p:sldId id="388" r:id="rId15"/>
    <p:sldId id="389" r:id="rId16"/>
    <p:sldId id="390" r:id="rId17"/>
    <p:sldId id="397" r:id="rId18"/>
    <p:sldId id="398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305" r:id="rId41"/>
    <p:sldId id="343" r:id="rId42"/>
    <p:sldId id="344" r:id="rId43"/>
    <p:sldId id="345" r:id="rId44"/>
    <p:sldId id="347" r:id="rId45"/>
    <p:sldId id="348" r:id="rId46"/>
    <p:sldId id="349" r:id="rId47"/>
    <p:sldId id="350" r:id="rId48"/>
    <p:sldId id="351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3" r:id="rId60"/>
    <p:sldId id="364" r:id="rId61"/>
    <p:sldId id="365" r:id="rId62"/>
    <p:sldId id="366" r:id="rId63"/>
    <p:sldId id="367" r:id="rId64"/>
    <p:sldId id="368" r:id="rId65"/>
    <p:sldId id="369" r:id="rId66"/>
    <p:sldId id="370" r:id="rId67"/>
    <p:sldId id="371" r:id="rId68"/>
    <p:sldId id="372" r:id="rId69"/>
    <p:sldId id="373" r:id="rId70"/>
    <p:sldId id="374" r:id="rId71"/>
    <p:sldId id="375" r:id="rId72"/>
    <p:sldId id="376" r:id="rId73"/>
    <p:sldId id="377" r:id="rId74"/>
    <p:sldId id="378" r:id="rId75"/>
    <p:sldId id="379" r:id="rId76"/>
    <p:sldId id="380" r:id="rId77"/>
    <p:sldId id="381" r:id="rId78"/>
    <p:sldId id="382" r:id="rId79"/>
    <p:sldId id="383" r:id="rId80"/>
    <p:sldId id="384" r:id="rId81"/>
    <p:sldId id="386" r:id="rId82"/>
    <p:sldId id="352" r:id="rId8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87"/>
    <p:restoredTop sz="94674"/>
  </p:normalViewPr>
  <p:slideViewPr>
    <p:cSldViewPr snapToGrid="0" snapToObjects="1">
      <p:cViewPr varScale="1">
        <p:scale>
          <a:sx n="82" d="100"/>
          <a:sy n="82" d="100"/>
        </p:scale>
        <p:origin x="130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84" Type="http://schemas.openxmlformats.org/officeDocument/2006/relationships/notesMaster" Target="notesMasters/notesMaster1.xml"/><Relationship Id="rId89" Type="http://schemas.microsoft.com/office/2015/10/relationships/revisionInfo" Target="revisionInfo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>
                <a:latin typeface="Arial" panose="02080604020202020204" charset="0"/>
              </a:rPr>
              <a:t>Click to edit the notes format</a:t>
            </a:r>
          </a:p>
        </p:txBody>
      </p:sp>
      <p:sp>
        <p:nvSpPr>
          <p:cNvPr id="12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>
                <a:latin typeface="Times New Roman"/>
              </a:rPr>
              <a:t>&lt;header&gt;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>
                <a:latin typeface="Times New Roman"/>
              </a:rPr>
              <a:t>&lt;date/time&gt;</a:t>
            </a: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>
                <a:latin typeface="Times New Roman"/>
              </a:rPr>
              <a:t>&lt;footer&gt;</a:t>
            </a: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28B689E-36DB-4FFE-AE09-3B9B35474164}" type="slidenum">
              <a:rPr lang="en-US" sz="1400">
                <a:latin typeface="Times New Roman"/>
              </a:rPr>
              <a:t>‹#›</a:t>
            </a:fld>
            <a:endParaRPr lang="en-US" sz="140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7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7EFD9C0-4707-419B-B74B-D48DC1F761E2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6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B9DFB7E-70F5-4B4D-8B80-A8A8C90B024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29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51F45C2C-EC1D-4DEB-AE40-DA2AA9063F1A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2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3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D2B2686-059A-4BF0-8479-A0267EBB724C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3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35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095F2394-8254-4536-A53B-623C251EA799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4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360"/>
          </a:xfrm>
          <a:prstGeom prst="rect">
            <a:avLst/>
          </a:prstGeom>
        </p:spPr>
        <p:txBody>
          <a:bodyPr lIns="95760" tIns="47880" rIns="95760" bIns="47880"/>
          <a:lstStyle/>
          <a:p>
            <a:endParaRPr/>
          </a:p>
        </p:txBody>
      </p:sp>
      <p:sp>
        <p:nvSpPr>
          <p:cNvPr id="471" name="TextShape 2"/>
          <p:cNvSpPr txBox="1"/>
          <p:nvPr/>
        </p:nvSpPr>
        <p:spPr>
          <a:xfrm>
            <a:off x="4143600" y="9119520"/>
            <a:ext cx="3169440" cy="479880"/>
          </a:xfrm>
          <a:prstGeom prst="rect">
            <a:avLst/>
          </a:prstGeom>
          <a:noFill/>
          <a:ln>
            <a:noFill/>
          </a:ln>
        </p:spPr>
        <p:txBody>
          <a:bodyPr lIns="95760" tIns="47880" rIns="95760" bIns="47880" anchor="b"/>
          <a:lstStyle/>
          <a:p>
            <a:pPr algn="r">
              <a:lnSpc>
                <a:spcPct val="100000"/>
              </a:lnSpc>
            </a:pPr>
            <a:fld id="{928C7F7B-6302-4E5E-839E-3DF3CB84D45F}" type="slidenum">
              <a:rPr lang="en-US" sz="1300" strike="noStrike">
                <a:solidFill>
                  <a:srgbClr val="000000"/>
                </a:solidFill>
                <a:latin typeface="+mn-lt"/>
                <a:ea typeface="+mn-ea"/>
              </a:rPr>
              <a:t>75</a:t>
            </a:fld>
            <a:endParaRPr lang="en-US" sz="1300" strike="noStrike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EE911A-504C-45E1-9DD1-A7318D673F8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9" name="Picture 3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Picture 39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8" name="Picture 7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8" name="Picture 117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9" name="Picture 118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304920" y="0"/>
            <a:ext cx="5470200" cy="3030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Title 1"/>
          <p:cNvSpPr txBox="1"/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The Coding Bootcamp |</a:t>
            </a:r>
            <a:endParaRPr lang="en-US" sz="2000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 hasCustomPrompt="1"/>
          </p:nvPr>
        </p:nvSpPr>
        <p:spPr>
          <a:xfrm>
            <a:off x="3370402" y="4034789"/>
            <a:ext cx="2270008" cy="381000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Month, Day, Year</a:t>
            </a:r>
          </a:p>
        </p:txBody>
      </p:sp>
      <p:sp>
        <p:nvSpPr>
          <p:cNvPr id="21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6991" y="2504043"/>
            <a:ext cx="2700337" cy="38100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  <a:lvl2pPr>
              <a:defRPr sz="2000" b="1">
                <a:latin typeface="Arial" panose="02080604020202020204" charset="0"/>
                <a:cs typeface="Arial" panose="02080604020202020204" charset="0"/>
              </a:defRPr>
            </a:lvl2pPr>
            <a:lvl3pPr>
              <a:defRPr sz="2000" b="1">
                <a:latin typeface="Arial" panose="02080604020202020204" charset="0"/>
                <a:cs typeface="Arial" panose="02080604020202020204" charset="0"/>
              </a:defRPr>
            </a:lvl3pPr>
            <a:lvl4pPr>
              <a:defRPr sz="2000" b="1">
                <a:latin typeface="Arial" panose="02080604020202020204" charset="0"/>
                <a:cs typeface="Arial" panose="02080604020202020204" charset="0"/>
              </a:defRPr>
            </a:lvl4pPr>
            <a:lvl5pPr>
              <a:defRPr sz="2000" b="1">
                <a:latin typeface="Arial" panose="02080604020202020204" charset="0"/>
                <a:cs typeface="Arial" panose="02080604020202020204" charset="0"/>
              </a:defRPr>
            </a:lvl5pPr>
          </a:lstStyle>
          <a:p>
            <a:pPr lvl="0"/>
            <a:r>
              <a:rPr lang="en-US" dirty="0"/>
              <a:t>Day X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/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>
            <a:normAutofit/>
          </a:bodyPr>
          <a:lstStyle>
            <a:lvl1pPr algn="l">
              <a:defRPr sz="2400" b="1">
                <a:latin typeface="Arial" panose="02080604020202020204" charset="0"/>
                <a:cs typeface="Arial" panose="0208060402020202020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247493" y="6540236"/>
            <a:ext cx="2787650" cy="215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© </a:t>
            </a:r>
            <a:r>
              <a:rPr lang="en-US" sz="800" dirty="0">
                <a:solidFill>
                  <a:schemeClr val="bg1"/>
                </a:solidFill>
                <a:latin typeface="Arial" panose="02080604020202020204" charset="0"/>
                <a:ea typeface="Roboto"/>
                <a:cs typeface="Arial" panose="02080604020202020204" charset="0"/>
              </a:rPr>
              <a:t>2016 | Coding Boot Camp - All Rights Reserved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4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6960" y="3962520"/>
            <a:ext cx="3535200" cy="45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8760" tIns="34200" rIns="68760" bIns="34200" anchor="ctr"/>
          <a:lstStyle/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The Coding Bootcamp |</a:t>
            </a:r>
          </a:p>
        </p:txBody>
      </p:sp>
      <p:sp>
        <p:nvSpPr>
          <p:cNvPr id="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strike="noStrike">
                <a:solidFill>
                  <a:srgbClr val="FFFFFF"/>
                </a:solidFill>
                <a:latin typeface="Arial" panose="02080604020202020204" charset="0"/>
              </a:rPr>
              <a:t>Lesson Title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370320" y="4034880"/>
            <a:ext cx="22698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LevelMonth, Day, Year</a:t>
            </a: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397080" y="2504160"/>
            <a:ext cx="2700000" cy="38052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Sixth Outline Level</a:t>
            </a:r>
          </a:p>
          <a:p>
            <a:pPr>
              <a:lnSpc>
                <a:spcPct val="100000"/>
              </a:lnSpc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</a:rPr>
              <a:t>Seventh Outline LevelDay 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18800"/>
            <a:ext cx="9155520" cy="457560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304920" y="0"/>
            <a:ext cx="5470200" cy="653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Click to edit Master text styles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44" name="Line 4"/>
          <p:cNvSpPr/>
          <p:nvPr/>
        </p:nvSpPr>
        <p:spPr>
          <a:xfrm>
            <a:off x="0" y="653760"/>
            <a:ext cx="9144000" cy="0"/>
          </a:xfrm>
          <a:prstGeom prst="line">
            <a:avLst/>
          </a:prstGeom>
          <a:ln w="41400">
            <a:solidFill>
              <a:srgbClr val="C83232"/>
            </a:solidFill>
          </a:ln>
        </p:spPr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9143640" cy="685764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1" name="CustomShape 2"/>
          <p:cNvSpPr/>
          <p:nvPr/>
        </p:nvSpPr>
        <p:spPr>
          <a:xfrm>
            <a:off x="426960" y="3737520"/>
            <a:ext cx="6335640" cy="3384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3"/>
          <p:cNvSpPr/>
          <p:nvPr/>
        </p:nvSpPr>
        <p:spPr>
          <a:xfrm>
            <a:off x="1425240" y="3852000"/>
            <a:ext cx="6457680" cy="54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4"/>
          <p:cNvSpPr/>
          <p:nvPr/>
        </p:nvSpPr>
        <p:spPr>
          <a:xfrm>
            <a:off x="6247440" y="6540120"/>
            <a:ext cx="2787120" cy="212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</a:rPr>
              <a:t>© </a:t>
            </a:r>
            <a:r>
              <a:rPr lang="en-US" sz="8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2016 | Coding Boot Camp - All Rights Reserved</a:t>
            </a:r>
          </a:p>
        </p:txBody>
      </p:sp>
      <p:sp>
        <p:nvSpPr>
          <p:cNvPr id="84" name="PlaceHolder 5"/>
          <p:cNvSpPr>
            <a:spLocks noGrp="1"/>
          </p:cNvSpPr>
          <p:nvPr>
            <p:ph type="title"/>
          </p:nvPr>
        </p:nvSpPr>
        <p:spPr>
          <a:xfrm>
            <a:off x="390600" y="2953440"/>
            <a:ext cx="8229240" cy="8715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Section Title</a:t>
            </a:r>
          </a:p>
        </p:txBody>
      </p:sp>
      <p:sp>
        <p:nvSpPr>
          <p:cNvPr id="8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800">
                <a:latin typeface="Calibri"/>
              </a:rPr>
              <a:t>Click to edit the outline text format</a:t>
            </a:r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latin typeface="Calibri"/>
              </a:rPr>
              <a:t>Second Outline Level</a:t>
            </a:r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Calibri"/>
              </a:rPr>
              <a:t>Third Outline Level</a:t>
            </a:r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Calibri"/>
              </a:rPr>
              <a:t>Fourth Outline Level</a:t>
            </a:r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Fifth Outline Level</a:t>
            </a:r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Sixth Outline Level</a:t>
            </a:r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5C9255-9F07-4181-9AD2-897FFC0A3B7E}" type="datetimeFigureOut">
              <a:rPr lang="en-US" smtClean="0"/>
              <a:t>7/12/2017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38348-225F-4A43-A9B7-C9ABE3CA2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mashingmagazine.com/2011/10/16-pixels-body-copy-anything-less-costly-mistak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://baymard.com/blog/line-length-readability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typeplate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developer.mozilla.org/en-US/docs/Web/CSS/Pseudo-classes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getbootstrap.co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bootcamp.hosted.panopto.com/Panopto/Pages/Sessions/List.aspx#folderID=%2269b4b9d5-09c9-49d3-84d3-27c030061f59%22" TargetMode="External"/><Relationship Id="rId2" Type="http://schemas.openxmlformats.org/officeDocument/2006/relationships/hyperlink" Target="https://uclax.bootcampcontent.com/UCLA-Coding-Boot-Camp/07-10-2017-UCLA-Class-Repository-FSF-FT" TargetMode="Externa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 dirty="0">
                <a:solidFill>
                  <a:srgbClr val="FFFFFF"/>
                </a:solidFill>
                <a:latin typeface="Arial" panose="02080604020202020204" charset="0"/>
              </a:rPr>
              <a:t>Going Live</a:t>
            </a:r>
          </a:p>
        </p:txBody>
      </p:sp>
      <p:sp>
        <p:nvSpPr>
          <p:cNvPr id="127" name="TextShape 3"/>
          <p:cNvSpPr txBox="1"/>
          <p:nvPr/>
        </p:nvSpPr>
        <p:spPr>
          <a:xfrm>
            <a:off x="397080" y="2504160"/>
            <a:ext cx="2700000" cy="380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b="1" strike="noStrike" dirty="0">
                <a:solidFill>
                  <a:srgbClr val="FFFFFF"/>
                </a:solidFill>
                <a:latin typeface="Arial" panose="02080604020202020204" charset="0"/>
              </a:rPr>
              <a:t>Day 4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Homework is Hard</a:t>
            </a:r>
          </a:p>
        </p:txBody>
      </p:sp>
      <p:pic>
        <p:nvPicPr>
          <p:cNvPr id="4" name="Picture 2" descr="https://s-media-cache-ak0.pinimg.com/564x/dd/83/7a/dd837ab66b4ff40fb4eca62be5776ef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789548"/>
            <a:ext cx="7239000" cy="542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#2 – Homework is Hard</a:t>
            </a:r>
          </a:p>
        </p:txBody>
      </p:sp>
      <p:sp>
        <p:nvSpPr>
          <p:cNvPr id="5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Going forward, </a:t>
            </a:r>
            <a:r>
              <a:rPr lang="x-none" altLang="en-US" sz="2200" b="1" dirty="0">
                <a:latin typeface="Arial" panose="02080604020202020204" charset="0"/>
                <a:cs typeface="Arial" panose="02080604020202020204" charset="0"/>
              </a:rPr>
              <a:t>On</a:t>
            </a:r>
            <a:r>
              <a:rPr lang="en-US" altLang="en-US" sz="2200" b="1" dirty="0">
                <a:latin typeface="Arial" panose="02080604020202020204" charset="0"/>
                <a:cs typeface="Arial" panose="02080604020202020204" charset="0"/>
              </a:rPr>
              <a:t>e 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Homework will always be due on </a:t>
            </a:r>
            <a:r>
              <a:rPr lang="x-none" altLang="en-US" sz="2200" b="1" i="1" dirty="0">
                <a:latin typeface="Arial" panose="02080604020202020204" charset="0"/>
                <a:cs typeface="Arial" panose="02080604020202020204" charset="0"/>
              </a:rPr>
              <a:t>Thursday</a:t>
            </a:r>
            <a:r>
              <a:rPr lang="en-US" altLang="en-US" sz="2200" b="1" i="1" dirty="0">
                <a:latin typeface="Arial" panose="02080604020202020204" charset="0"/>
                <a:cs typeface="Arial" panose="02080604020202020204" charset="0"/>
              </a:rPr>
              <a:t> and Monday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Generally speaking, expect homework to be semi-challenging.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Make sure you’re leaving a solid block of time to put in.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If you find yourself working on assignment for over 2 hours without even a small amount of progress, </a:t>
            </a:r>
            <a:r>
              <a:rPr lang="en-US" sz="2200" b="1" i="1" dirty="0">
                <a:latin typeface="Arial" panose="02080604020202020204" charset="0"/>
                <a:cs typeface="Arial" panose="02080604020202020204" charset="0"/>
              </a:rPr>
              <a:t>let us know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! </a:t>
            </a:r>
          </a:p>
          <a:p>
            <a:endParaRPr lang="en-US" sz="2200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You don’t win points in life staring at a blank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Recapping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304920" y="97920"/>
            <a:ext cx="40762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Recap</a:t>
            </a:r>
          </a:p>
        </p:txBody>
      </p:sp>
      <p:sp>
        <p:nvSpPr>
          <p:cNvPr id="145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In just one whirlwind week we’ve covered: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Full-Stack Development Conceptually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Terminal /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Bash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HTML Syntax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200" strike="noStrike" dirty="0" err="1">
                <a:solidFill>
                  <a:srgbClr val="000000"/>
                </a:solidFill>
                <a:latin typeface="Arial" panose="02080604020202020204" charset="0"/>
              </a:rPr>
              <a:t>Git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Concepts and Commands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CSS Purpose, Syntax, and Styles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Floating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Positioning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Box Model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Chrome Dev Tools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How to Learn on Your Own!!</a:t>
            </a:r>
            <a:endParaRPr dirty="0"/>
          </a:p>
        </p:txBody>
      </p:sp>
      <p:pic>
        <p:nvPicPr>
          <p:cNvPr id="146" name="Picture 2"/>
          <p:cNvPicPr/>
          <p:nvPr/>
        </p:nvPicPr>
        <p:blipFill>
          <a:blip r:embed="rId2"/>
          <a:srcRect b="4166"/>
          <a:stretch>
            <a:fillRect/>
          </a:stretch>
        </p:blipFill>
        <p:spPr>
          <a:xfrm>
            <a:off x="5257800" y="2568240"/>
            <a:ext cx="3885840" cy="37238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990720"/>
            <a:ext cx="6400440" cy="517716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Full-Stack Development?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&gt; Intro to Console</a:t>
            </a:r>
          </a:p>
        </p:txBody>
      </p:sp>
      <p:pic>
        <p:nvPicPr>
          <p:cNvPr id="150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990720" y="847080"/>
            <a:ext cx="7619760" cy="546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&lt;title&gt; Intro to HTML &lt;/title&gt;</a:t>
            </a:r>
          </a:p>
        </p:txBody>
      </p:sp>
      <p:pic>
        <p:nvPicPr>
          <p:cNvPr id="152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911520"/>
            <a:ext cx="4101480" cy="4101480"/>
          </a:xfrm>
          <a:prstGeom prst="rect">
            <a:avLst/>
          </a:prstGeom>
          <a:ln>
            <a:noFill/>
          </a:ln>
        </p:spPr>
      </p:pic>
      <p:pic>
        <p:nvPicPr>
          <p:cNvPr id="15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127400" y="940680"/>
            <a:ext cx="4775760" cy="41410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0" y="5293440"/>
            <a:ext cx="9155520" cy="10558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173880" y="5334120"/>
            <a:ext cx="8795880" cy="100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HTML 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is one of the three base languages behind </a:t>
            </a:r>
            <a:r>
              <a:rPr lang="en-US" sz="2000" u="sng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every single website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.</a:t>
            </a:r>
          </a:p>
          <a:p>
            <a:pPr>
              <a:lnSpc>
                <a:spcPct val="100000"/>
              </a:lnSpc>
            </a:pPr>
            <a:endParaRPr lang="en-US" sz="2000" strike="noStrike">
              <a:solidFill>
                <a:srgbClr val="FFFFFF"/>
              </a:solidFill>
              <a:latin typeface="Arial" panose="02080604020202020204" charset="0"/>
              <a:ea typeface="Roboto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It defines all of the basic content and a </a:t>
            </a:r>
            <a:r>
              <a:rPr lang="en-US" sz="2000" i="1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bit</a:t>
            </a:r>
            <a:r>
              <a:rPr lang="en-US" sz="2000" strike="noStrike">
                <a:solidFill>
                  <a:srgbClr val="FFFFFF"/>
                </a:solidFill>
                <a:latin typeface="Arial" panose="02080604020202020204" charset="0"/>
                <a:ea typeface="Roboto"/>
              </a:rPr>
              <a:t> of formatting.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Pushing and Pulling to GitHub</a:t>
            </a:r>
          </a:p>
        </p:txBody>
      </p:sp>
      <p:sp>
        <p:nvSpPr>
          <p:cNvPr id="157" name="CustomShape 2"/>
          <p:cNvSpPr/>
          <p:nvPr/>
        </p:nvSpPr>
        <p:spPr>
          <a:xfrm>
            <a:off x="0" y="865080"/>
            <a:ext cx="9143640" cy="15206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2133720" y="123084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59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3269160" y="122328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0" name="Picture 35"/>
          <p:cNvPicPr/>
          <p:nvPr/>
        </p:nvPicPr>
        <p:blipFill>
          <a:blip r:embed="rId2"/>
          <a:stretch>
            <a:fillRect/>
          </a:stretch>
        </p:blipFill>
        <p:spPr>
          <a:xfrm>
            <a:off x="44049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5540760" y="1221120"/>
            <a:ext cx="880560" cy="880560"/>
          </a:xfrm>
          <a:prstGeom prst="rect">
            <a:avLst/>
          </a:prstGeom>
          <a:ln>
            <a:noFill/>
          </a:ln>
        </p:spPr>
      </p:pic>
      <p:pic>
        <p:nvPicPr>
          <p:cNvPr id="162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235080" y="855360"/>
            <a:ext cx="1511280" cy="1511280"/>
          </a:xfrm>
          <a:prstGeom prst="rect">
            <a:avLst/>
          </a:prstGeom>
          <a:ln>
            <a:noFill/>
          </a:ln>
        </p:spPr>
      </p:pic>
      <p:sp>
        <p:nvSpPr>
          <p:cNvPr id="163" name="CustomShape 3"/>
          <p:cNvSpPr/>
          <p:nvPr/>
        </p:nvSpPr>
        <p:spPr>
          <a:xfrm rot="5400000">
            <a:off x="1596600" y="2007360"/>
            <a:ext cx="87300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CustomShape 4"/>
          <p:cNvSpPr/>
          <p:nvPr/>
        </p:nvSpPr>
        <p:spPr>
          <a:xfrm>
            <a:off x="2420640" y="86760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1</a:t>
            </a:r>
          </a:p>
        </p:txBody>
      </p:sp>
      <p:sp>
        <p:nvSpPr>
          <p:cNvPr id="165" name="CustomShape 5"/>
          <p:cNvSpPr/>
          <p:nvPr/>
        </p:nvSpPr>
        <p:spPr>
          <a:xfrm>
            <a:off x="3540240" y="86508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2</a:t>
            </a:r>
          </a:p>
        </p:txBody>
      </p:sp>
      <p:sp>
        <p:nvSpPr>
          <p:cNvPr id="166" name="CustomShape 6"/>
          <p:cNvSpPr/>
          <p:nvPr/>
        </p:nvSpPr>
        <p:spPr>
          <a:xfrm>
            <a:off x="462096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3</a:t>
            </a:r>
          </a:p>
        </p:txBody>
      </p:sp>
      <p:sp>
        <p:nvSpPr>
          <p:cNvPr id="167" name="CustomShape 7"/>
          <p:cNvSpPr/>
          <p:nvPr/>
        </p:nvSpPr>
        <p:spPr>
          <a:xfrm>
            <a:off x="5876280" y="871920"/>
            <a:ext cx="293760" cy="333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600" b="1" strike="noStrike">
                <a:solidFill>
                  <a:srgbClr val="000000"/>
                </a:solidFill>
                <a:latin typeface="Arial" panose="02080604020202020204" charset="0"/>
              </a:rPr>
              <a:t>4</a:t>
            </a:r>
          </a:p>
        </p:txBody>
      </p:sp>
      <p:sp>
        <p:nvSpPr>
          <p:cNvPr id="168" name="CustomShape 8"/>
          <p:cNvSpPr/>
          <p:nvPr/>
        </p:nvSpPr>
        <p:spPr>
          <a:xfrm flipV="1">
            <a:off x="1492200" y="2104200"/>
            <a:ext cx="2217240" cy="123768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9" name="CustomShape 9"/>
          <p:cNvSpPr/>
          <p:nvPr/>
        </p:nvSpPr>
        <p:spPr>
          <a:xfrm>
            <a:off x="1567440" y="254628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0" name="CustomShape 10"/>
          <p:cNvSpPr/>
          <p:nvPr/>
        </p:nvSpPr>
        <p:spPr>
          <a:xfrm>
            <a:off x="2592720" y="296208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1" name="CustomShape 11"/>
          <p:cNvSpPr/>
          <p:nvPr/>
        </p:nvSpPr>
        <p:spPr>
          <a:xfrm rot="5400000">
            <a:off x="843480" y="27489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CustomShape 12"/>
          <p:cNvSpPr/>
          <p:nvPr/>
        </p:nvSpPr>
        <p:spPr>
          <a:xfrm flipV="1">
            <a:off x="1563840" y="2086560"/>
            <a:ext cx="3151800" cy="2602080"/>
          </a:xfrm>
          <a:prstGeom prst="bentConnector3">
            <a:avLst>
              <a:gd name="adj1" fmla="val 100361"/>
            </a:avLst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CustomShape 13"/>
          <p:cNvSpPr/>
          <p:nvPr/>
        </p:nvSpPr>
        <p:spPr>
          <a:xfrm>
            <a:off x="3747240" y="481824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4" name="CustomShape 14"/>
          <p:cNvSpPr/>
          <p:nvPr/>
        </p:nvSpPr>
        <p:spPr>
          <a:xfrm>
            <a:off x="156744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6" name="CustomShape 16"/>
          <p:cNvSpPr/>
          <p:nvPr/>
        </p:nvSpPr>
        <p:spPr>
          <a:xfrm>
            <a:off x="4140720" y="532584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  <p:sp>
        <p:nvSpPr>
          <p:cNvPr id="177" name="CustomShape 17"/>
          <p:cNvSpPr/>
          <p:nvPr/>
        </p:nvSpPr>
        <p:spPr>
          <a:xfrm flipV="1">
            <a:off x="1563840" y="2102040"/>
            <a:ext cx="4416840" cy="3934800"/>
          </a:xfrm>
          <a:prstGeom prst="bentConnector2">
            <a:avLst/>
          </a:prstGeom>
          <a:noFill/>
          <a:ln w="66600"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CustomShape 18"/>
          <p:cNvSpPr/>
          <p:nvPr/>
        </p:nvSpPr>
        <p:spPr>
          <a:xfrm>
            <a:off x="4866480" y="5744520"/>
            <a:ext cx="11091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Push Code</a:t>
            </a:r>
          </a:p>
        </p:txBody>
      </p:sp>
      <p:sp>
        <p:nvSpPr>
          <p:cNvPr id="179" name="CustomShape 19"/>
          <p:cNvSpPr/>
          <p:nvPr/>
        </p:nvSpPr>
        <p:spPr>
          <a:xfrm>
            <a:off x="6576840" y="1442880"/>
            <a:ext cx="143676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u="sng" strike="noStrike">
                <a:solidFill>
                  <a:srgbClr val="000000"/>
                </a:solidFill>
                <a:latin typeface="Arial" panose="02080604020202020204" charset="0"/>
              </a:rPr>
              <a:t>GitHub Branch</a:t>
            </a:r>
          </a:p>
        </p:txBody>
      </p:sp>
      <p:pic>
        <p:nvPicPr>
          <p:cNvPr id="180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218520" y="2605320"/>
            <a:ext cx="1271160" cy="1052640"/>
          </a:xfrm>
          <a:prstGeom prst="rect">
            <a:avLst/>
          </a:prstGeom>
          <a:ln>
            <a:noFill/>
          </a:ln>
        </p:spPr>
      </p:pic>
      <p:pic>
        <p:nvPicPr>
          <p:cNvPr id="181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453960" y="3793680"/>
            <a:ext cx="904320" cy="1109520"/>
          </a:xfrm>
          <a:prstGeom prst="rect">
            <a:avLst/>
          </a:prstGeom>
          <a:ln>
            <a:noFill/>
          </a:ln>
        </p:spPr>
      </p:pic>
      <p:pic>
        <p:nvPicPr>
          <p:cNvPr id="182" name="Picture 57"/>
          <p:cNvPicPr/>
          <p:nvPr/>
        </p:nvPicPr>
        <p:blipFill>
          <a:blip r:embed="rId6"/>
          <a:srcRect l="31594" r="27624"/>
          <a:stretch>
            <a:fillRect/>
          </a:stretch>
        </p:blipFill>
        <p:spPr>
          <a:xfrm>
            <a:off x="441000" y="5134680"/>
            <a:ext cx="897480" cy="1119240"/>
          </a:xfrm>
          <a:prstGeom prst="rect">
            <a:avLst/>
          </a:prstGeom>
          <a:ln>
            <a:noFill/>
          </a:ln>
        </p:spPr>
      </p:pic>
      <p:sp>
        <p:nvSpPr>
          <p:cNvPr id="183" name="CustomShape 20"/>
          <p:cNvSpPr/>
          <p:nvPr/>
        </p:nvSpPr>
        <p:spPr>
          <a:xfrm rot="5400000">
            <a:off x="2201400" y="2772360"/>
            <a:ext cx="2379240" cy="1081440"/>
          </a:xfrm>
          <a:prstGeom prst="bentConnector2">
            <a:avLst/>
          </a:prstGeom>
          <a:noFill/>
          <a:ln w="66600">
            <a:solidFill>
              <a:srgbClr val="C0000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21"/>
          <p:cNvSpPr/>
          <p:nvPr/>
        </p:nvSpPr>
        <p:spPr>
          <a:xfrm>
            <a:off x="2925360" y="4084920"/>
            <a:ext cx="10026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400" b="1" strike="noStrike">
                <a:solidFill>
                  <a:srgbClr val="000000"/>
                </a:solidFill>
                <a:latin typeface="Arial" panose="02080604020202020204" charset="0"/>
              </a:rPr>
              <a:t>Pull Code</a:t>
            </a: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6" name="CustomShape 2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Syntax</a:t>
            </a:r>
          </a:p>
        </p:txBody>
      </p:sp>
      <p:sp>
        <p:nvSpPr>
          <p:cNvPr id="187" name="CustomShape 3"/>
          <p:cNvSpPr/>
          <p:nvPr/>
        </p:nvSpPr>
        <p:spPr>
          <a:xfrm>
            <a:off x="457200" y="828000"/>
            <a:ext cx="8152920" cy="335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CSS works by hooking onto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selectors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added into HTML using “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classes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identifiers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Once hooked, we apply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styles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those HTML elements using CSS.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8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61440" y="2629800"/>
            <a:ext cx="8409240" cy="2882880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Concept of “Flow”</a:t>
            </a:r>
          </a:p>
        </p:txBody>
      </p:sp>
      <p:pic>
        <p:nvPicPr>
          <p:cNvPr id="191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726480"/>
            <a:ext cx="7386120" cy="3692880"/>
          </a:xfrm>
          <a:prstGeom prst="rect">
            <a:avLst/>
          </a:prstGeom>
          <a:ln>
            <a:noFill/>
          </a:ln>
        </p:spPr>
      </p:pic>
      <p:sp>
        <p:nvSpPr>
          <p:cNvPr id="192" name="CustomShape 3"/>
          <p:cNvSpPr/>
          <p:nvPr/>
        </p:nvSpPr>
        <p:spPr>
          <a:xfrm>
            <a:off x="304920" y="4419720"/>
            <a:ext cx="861012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In HTML/CSS, (by default) every element displayed is governed by a concept called “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This means that HTML elements force their adjacent elements to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flow around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them.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Check-Up Session</a:t>
            </a:r>
          </a:p>
        </p:txBody>
      </p:sp>
      <p:sp>
        <p:nvSpPr>
          <p:cNvPr id="129" name="CustomShape 2"/>
          <p:cNvSpPr/>
          <p:nvPr/>
        </p:nvSpPr>
        <p:spPr>
          <a:xfrm>
            <a:off x="304920" y="16765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How’s it going?</a:t>
            </a:r>
          </a:p>
        </p:txBody>
      </p:sp>
      <p:sp>
        <p:nvSpPr>
          <p:cNvPr id="130" name="CustomShape 3"/>
          <p:cNvSpPr/>
          <p:nvPr/>
        </p:nvSpPr>
        <p:spPr>
          <a:xfrm>
            <a:off x="287280" y="304812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After 1 week of Bootcamp, how are you holding up?</a:t>
            </a:r>
          </a:p>
        </p:txBody>
      </p:sp>
      <p:sp>
        <p:nvSpPr>
          <p:cNvPr id="131" name="CustomShape 4"/>
          <p:cNvSpPr/>
          <p:nvPr/>
        </p:nvSpPr>
        <p:spPr>
          <a:xfrm>
            <a:off x="258840" y="3657600"/>
            <a:ext cx="8534160" cy="68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4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What feedback do you have so far? 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The Box Model</a:t>
            </a:r>
          </a:p>
        </p:txBody>
      </p:sp>
      <p:sp>
        <p:nvSpPr>
          <p:cNvPr id="195" name="CustomShape 3"/>
          <p:cNvSpPr/>
          <p:nvPr/>
        </p:nvSpPr>
        <p:spPr>
          <a:xfrm>
            <a:off x="304920" y="5356080"/>
            <a:ext cx="8610120" cy="10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The Box Model wraps every CSS element in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padding, border and margin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– allowing developers to modify spacing styles.</a:t>
            </a:r>
            <a:endParaRPr dirty="0"/>
          </a:p>
        </p:txBody>
      </p:sp>
      <p:pic>
        <p:nvPicPr>
          <p:cNvPr id="19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13120" y="783720"/>
            <a:ext cx="5339880" cy="450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2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CSS Positioning</a:t>
            </a:r>
          </a:p>
        </p:txBody>
      </p:sp>
      <p:sp>
        <p:nvSpPr>
          <p:cNvPr id="199" name="CustomShape 3"/>
          <p:cNvSpPr/>
          <p:nvPr/>
        </p:nvSpPr>
        <p:spPr>
          <a:xfrm>
            <a:off x="304920" y="5549760"/>
            <a:ext cx="8610120" cy="850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We can orient our HTML elements in relation to space with CSS positioning 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(static, relative, fixed, absolute)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.</a:t>
            </a:r>
            <a:endParaRPr dirty="0"/>
          </a:p>
        </p:txBody>
      </p:sp>
      <p:pic>
        <p:nvPicPr>
          <p:cNvPr id="20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978200" y="783720"/>
            <a:ext cx="5695560" cy="463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04920" y="97920"/>
            <a:ext cx="52574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How to Learn…</a:t>
            </a:r>
          </a:p>
        </p:txBody>
      </p:sp>
      <p:pic>
        <p:nvPicPr>
          <p:cNvPr id="202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3270600"/>
            <a:ext cx="4562280" cy="1285560"/>
          </a:xfrm>
          <a:prstGeom prst="rect">
            <a:avLst/>
          </a:prstGeom>
          <a:ln>
            <a:noFill/>
          </a:ln>
        </p:spPr>
      </p:pic>
      <p:pic>
        <p:nvPicPr>
          <p:cNvPr id="203" name="Picture 4"/>
          <p:cNvPicPr/>
          <p:nvPr/>
        </p:nvPicPr>
        <p:blipFill>
          <a:blip r:embed="rId3"/>
          <a:srcRect l="15997"/>
          <a:stretch>
            <a:fillRect/>
          </a:stretch>
        </p:blipFill>
        <p:spPr>
          <a:xfrm>
            <a:off x="0" y="701640"/>
            <a:ext cx="4400280" cy="1047240"/>
          </a:xfrm>
          <a:prstGeom prst="rect">
            <a:avLst/>
          </a:prstGeom>
          <a:ln>
            <a:noFill/>
          </a:ln>
        </p:spPr>
      </p:pic>
      <p:pic>
        <p:nvPicPr>
          <p:cNvPr id="204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3570480" y="4827240"/>
            <a:ext cx="5565240" cy="1391040"/>
          </a:xfrm>
          <a:prstGeom prst="rect">
            <a:avLst/>
          </a:prstGeom>
          <a:ln>
            <a:noFill/>
          </a:ln>
        </p:spPr>
      </p:pic>
      <p:pic>
        <p:nvPicPr>
          <p:cNvPr id="205" name="Picture 2"/>
          <p:cNvPicPr/>
          <p:nvPr/>
        </p:nvPicPr>
        <p:blipFill>
          <a:blip r:embed="rId5"/>
          <a:stretch>
            <a:fillRect/>
          </a:stretch>
        </p:blipFill>
        <p:spPr>
          <a:xfrm>
            <a:off x="3421440" y="1425600"/>
            <a:ext cx="5714640" cy="1702800"/>
          </a:xfrm>
          <a:prstGeom prst="rect">
            <a:avLst/>
          </a:prstGeom>
          <a:ln>
            <a:noFill/>
          </a:ln>
        </p:spPr>
      </p:pic>
      <p:pic>
        <p:nvPicPr>
          <p:cNvPr id="206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261760" y="3908160"/>
            <a:ext cx="1971360" cy="428400"/>
          </a:xfrm>
          <a:prstGeom prst="rect">
            <a:avLst/>
          </a:prstGeom>
          <a:ln>
            <a:noFill/>
          </a:ln>
        </p:spPr>
      </p:pic>
      <p:pic>
        <p:nvPicPr>
          <p:cNvPr id="207" name="Picture 13"/>
          <p:cNvPicPr/>
          <p:nvPr/>
        </p:nvPicPr>
        <p:blipFill>
          <a:blip r:embed="rId7"/>
          <a:stretch>
            <a:fillRect/>
          </a:stretch>
        </p:blipFill>
        <p:spPr>
          <a:xfrm>
            <a:off x="1956240" y="2479320"/>
            <a:ext cx="1437840" cy="504360"/>
          </a:xfrm>
          <a:prstGeom prst="rect">
            <a:avLst/>
          </a:prstGeom>
          <a:ln>
            <a:noFill/>
          </a:ln>
        </p:spPr>
      </p:pic>
      <p:pic>
        <p:nvPicPr>
          <p:cNvPr id="208" name="Picture 14"/>
          <p:cNvPicPr/>
          <p:nvPr/>
        </p:nvPicPr>
        <p:blipFill>
          <a:blip r:embed="rId8"/>
          <a:srcRect t="5647"/>
          <a:stretch>
            <a:fillRect/>
          </a:stretch>
        </p:blipFill>
        <p:spPr>
          <a:xfrm>
            <a:off x="7467480" y="914400"/>
            <a:ext cx="1342800" cy="799200"/>
          </a:xfrm>
          <a:prstGeom prst="rect">
            <a:avLst/>
          </a:prstGeom>
          <a:ln>
            <a:noFill/>
          </a:ln>
        </p:spPr>
      </p:pic>
      <p:pic>
        <p:nvPicPr>
          <p:cNvPr id="209" name="Picture 15"/>
          <p:cNvPicPr/>
          <p:nvPr/>
        </p:nvPicPr>
        <p:blipFill>
          <a:blip r:embed="rId9"/>
          <a:stretch>
            <a:fillRect/>
          </a:stretch>
        </p:blipFill>
        <p:spPr>
          <a:xfrm>
            <a:off x="4172040" y="857880"/>
            <a:ext cx="2781000" cy="628200"/>
          </a:xfrm>
          <a:prstGeom prst="rect">
            <a:avLst/>
          </a:prstGeom>
          <a:ln>
            <a:noFill/>
          </a:ln>
        </p:spPr>
      </p:pic>
      <p:pic>
        <p:nvPicPr>
          <p:cNvPr id="210" name="Picture 8"/>
          <p:cNvPicPr/>
          <p:nvPr/>
        </p:nvPicPr>
        <p:blipFill>
          <a:blip r:embed="rId10"/>
          <a:stretch>
            <a:fillRect/>
          </a:stretch>
        </p:blipFill>
        <p:spPr>
          <a:xfrm>
            <a:off x="1228680" y="4635360"/>
            <a:ext cx="1942920" cy="1664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304920" y="97920"/>
            <a:ext cx="51051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General Questions / Issues?</a:t>
            </a:r>
          </a:p>
        </p:txBody>
      </p:sp>
      <p:pic>
        <p:nvPicPr>
          <p:cNvPr id="212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25440" y="1017360"/>
            <a:ext cx="8465400" cy="484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Double Take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ustomShape 1"/>
          <p:cNvSpPr/>
          <p:nvPr/>
        </p:nvSpPr>
        <p:spPr>
          <a:xfrm>
            <a:off x="-5760" y="0"/>
            <a:ext cx="9143640" cy="65340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2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16" name="Picture 6"/>
          <p:cNvPicPr/>
          <p:nvPr/>
        </p:nvPicPr>
        <p:blipFill>
          <a:blip r:embed="rId2"/>
          <a:srcRect t="17160" b="67440"/>
          <a:stretch>
            <a:fillRect/>
          </a:stretch>
        </p:blipFill>
        <p:spPr>
          <a:xfrm>
            <a:off x="216000" y="2956680"/>
            <a:ext cx="8305560" cy="818280"/>
          </a:xfrm>
          <a:prstGeom prst="rect">
            <a:avLst/>
          </a:prstGeom>
          <a:ln>
            <a:noFill/>
          </a:ln>
        </p:spPr>
      </p:pic>
      <p:pic>
        <p:nvPicPr>
          <p:cNvPr id="217" name="Picture 10"/>
          <p:cNvPicPr/>
          <p:nvPr/>
        </p:nvPicPr>
        <p:blipFill>
          <a:blip r:embed="rId3"/>
          <a:srcRect l="-727" t="-2821" r="24818" b="78208"/>
          <a:stretch>
            <a:fillRect/>
          </a:stretch>
        </p:blipFill>
        <p:spPr>
          <a:xfrm>
            <a:off x="762120" y="2169720"/>
            <a:ext cx="7924320" cy="860400"/>
          </a:xfrm>
          <a:prstGeom prst="rect">
            <a:avLst/>
          </a:prstGeom>
          <a:ln>
            <a:noFill/>
          </a:ln>
        </p:spPr>
      </p:pic>
      <p:pic>
        <p:nvPicPr>
          <p:cNvPr id="218" name="Picture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43000" y="817560"/>
            <a:ext cx="5838480" cy="1314000"/>
          </a:xfrm>
          <a:prstGeom prst="rect">
            <a:avLst/>
          </a:prstGeom>
          <a:ln>
            <a:noFill/>
          </a:ln>
        </p:spPr>
      </p:pic>
      <p:pic>
        <p:nvPicPr>
          <p:cNvPr id="219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2747160" y="5644800"/>
            <a:ext cx="6324120" cy="671040"/>
          </a:xfrm>
          <a:prstGeom prst="rect">
            <a:avLst/>
          </a:prstGeom>
          <a:ln>
            <a:noFill/>
          </a:ln>
        </p:spPr>
      </p:pic>
      <p:pic>
        <p:nvPicPr>
          <p:cNvPr id="220" name="Picture 13"/>
          <p:cNvPicPr/>
          <p:nvPr/>
        </p:nvPicPr>
        <p:blipFill>
          <a:blip r:embed="rId6"/>
          <a:stretch>
            <a:fillRect/>
          </a:stretch>
        </p:blipFill>
        <p:spPr>
          <a:xfrm>
            <a:off x="4510800" y="3857040"/>
            <a:ext cx="4524120" cy="818640"/>
          </a:xfrm>
          <a:prstGeom prst="rect">
            <a:avLst/>
          </a:prstGeom>
          <a:ln>
            <a:noFill/>
          </a:ln>
        </p:spPr>
      </p:pic>
      <p:pic>
        <p:nvPicPr>
          <p:cNvPr id="221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304920" y="4637880"/>
            <a:ext cx="8838720" cy="96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3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480" y="786960"/>
            <a:ext cx="5943240" cy="446040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304920" y="5313960"/>
            <a:ext cx="8610120" cy="1001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web layouts are inherently composed of containers, traditionally called “</a:t>
            </a:r>
            <a:r>
              <a:rPr lang="en-US" sz="22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”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pic>
        <p:nvPicPr>
          <p:cNvPr id="22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752760"/>
            <a:ext cx="8380440" cy="38858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7" name="CustomShape 2"/>
          <p:cNvSpPr/>
          <p:nvPr/>
        </p:nvSpPr>
        <p:spPr>
          <a:xfrm>
            <a:off x="304920" y="4787640"/>
            <a:ext cx="8610120" cy="1649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HTML5 introduced the concept of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“semantic layouts,”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meaning “</a:t>
            </a:r>
            <a:r>
              <a:rPr lang="en-US" sz="2000" strike="noStrike" dirty="0" err="1">
                <a:solidFill>
                  <a:srgbClr val="000000"/>
                </a:solidFill>
                <a:latin typeface="Arial" panose="02080604020202020204" charset="0"/>
              </a:rPr>
              <a:t>divs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” could be given more meaningful names.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In theory, this helps with organization and search engine optimization.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29" name="CustomShape 2"/>
          <p:cNvSpPr/>
          <p:nvPr/>
        </p:nvSpPr>
        <p:spPr>
          <a:xfrm>
            <a:off x="6262560" y="748080"/>
            <a:ext cx="2772000" cy="549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That said… many (if not most) websites, seem to still be using basic 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divs.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There are reasons for this that we’ll showcase in later sections.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Additionally, it’s possible to include “semantics” by using id names and classes. </a:t>
            </a:r>
            <a:endParaRPr dirty="0"/>
          </a:p>
        </p:txBody>
      </p:sp>
      <p:pic>
        <p:nvPicPr>
          <p:cNvPr id="23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04920" y="734400"/>
            <a:ext cx="5790960" cy="550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Divs, Sections, Navs, Etc….</a:t>
            </a:r>
          </a:p>
        </p:txBody>
      </p:sp>
      <p:sp>
        <p:nvSpPr>
          <p:cNvPr id="232" name="CustomShape 2"/>
          <p:cNvSpPr/>
          <p:nvPr/>
        </p:nvSpPr>
        <p:spPr>
          <a:xfrm>
            <a:off x="304920" y="5029200"/>
            <a:ext cx="8730000" cy="121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Bottom line: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
 Follow your homework’s instructions. But when you get out in the “real world,” follow the convention of where you work!</a:t>
            </a:r>
            <a:endParaRPr dirty="0"/>
          </a:p>
        </p:txBody>
      </p:sp>
      <p:sp>
        <p:nvSpPr>
          <p:cNvPr id="233" name="CustomShape 3"/>
          <p:cNvSpPr/>
          <p:nvPr/>
        </p:nvSpPr>
        <p:spPr>
          <a:xfrm>
            <a:off x="7621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4"/>
          <p:cNvSpPr/>
          <p:nvPr/>
        </p:nvSpPr>
        <p:spPr>
          <a:xfrm>
            <a:off x="4876920" y="762120"/>
            <a:ext cx="3885840" cy="41144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5"/>
          <p:cNvSpPr/>
          <p:nvPr/>
        </p:nvSpPr>
        <p:spPr>
          <a:xfrm>
            <a:off x="2018520" y="2186280"/>
            <a:ext cx="143244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div?</a:t>
            </a:r>
          </a:p>
        </p:txBody>
      </p:sp>
      <p:sp>
        <p:nvSpPr>
          <p:cNvPr id="236" name="CustomShape 6"/>
          <p:cNvSpPr/>
          <p:nvPr/>
        </p:nvSpPr>
        <p:spPr>
          <a:xfrm>
            <a:off x="5656320" y="2191320"/>
            <a:ext cx="2752200" cy="821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4800" b="1" strike="noStrike">
                <a:solidFill>
                  <a:srgbClr val="000000"/>
                </a:solidFill>
                <a:latin typeface="Arial" panose="02080604020202020204" charset="0"/>
              </a:rPr>
              <a:t>Section?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Instructor Feedback</a:t>
            </a:r>
          </a:p>
        </p:txBody>
      </p:sp>
      <p:sp>
        <p:nvSpPr>
          <p:cNvPr id="136" name="CustomShape 2"/>
          <p:cNvSpPr/>
          <p:nvPr/>
        </p:nvSpPr>
        <p:spPr>
          <a:xfrm>
            <a:off x="304920" y="762120"/>
            <a:ext cx="8740440" cy="44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Things I’ve noticed people doing </a:t>
            </a:r>
            <a:r>
              <a:rPr lang="en-US" sz="2200" b="1" i="1" u="sng" strike="noStrike" dirty="0">
                <a:solidFill>
                  <a:srgbClr val="000000"/>
                </a:solidFill>
                <a:latin typeface="Arial" panose="02080604020202020204" charset="0"/>
              </a:rPr>
              <a:t>incredibly</a:t>
            </a: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well: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handling an enormous volume of information. 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All of you are asking the right questions.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notice the right details.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You all help each other out.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/>
              <a:t>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 And, most importantly, you are </a:t>
            </a: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figuring out things on your own. </a:t>
            </a:r>
            <a:endParaRPr dirty="0"/>
          </a:p>
        </p:txBody>
      </p: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Classes vs. IDs</a:t>
            </a:r>
          </a:p>
        </p:txBody>
      </p:sp>
      <p:pic>
        <p:nvPicPr>
          <p:cNvPr id="238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1395360"/>
            <a:ext cx="8397000" cy="2209320"/>
          </a:xfrm>
          <a:prstGeom prst="rect">
            <a:avLst/>
          </a:prstGeom>
          <a:ln>
            <a:noFill/>
          </a:ln>
        </p:spPr>
      </p:pic>
      <p:sp>
        <p:nvSpPr>
          <p:cNvPr id="239" name="CustomShape 2"/>
          <p:cNvSpPr/>
          <p:nvPr/>
        </p:nvSpPr>
        <p:spPr>
          <a:xfrm>
            <a:off x="304920" y="3845880"/>
            <a:ext cx="8610120" cy="2591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When choosing between a CSS ID and a CSS Class follow the convention: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Classes (.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classname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the same style will be used on multiple HTML elements.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IDs (#</a:t>
            </a:r>
            <a:r>
              <a:rPr lang="en-US" sz="2000" b="1" strike="noStrike" dirty="0" err="1">
                <a:solidFill>
                  <a:srgbClr val="000000"/>
                </a:solidFill>
                <a:latin typeface="Arial" panose="02080604020202020204" charset="0"/>
              </a:rPr>
              <a:t>idname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)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are to be used if a style is </a:t>
            </a:r>
            <a:r>
              <a:rPr lang="en-US" sz="2000" i="1" strike="noStrike" dirty="0">
                <a:solidFill>
                  <a:srgbClr val="000000"/>
                </a:solidFill>
                <a:latin typeface="Arial" panose="02080604020202020204" charset="0"/>
              </a:rPr>
              <a:t>unique </a:t>
            </a: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to that HTML element.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240" name="CustomShape 3"/>
          <p:cNvSpPr/>
          <p:nvPr/>
        </p:nvSpPr>
        <p:spPr>
          <a:xfrm>
            <a:off x="855000" y="964800"/>
            <a:ext cx="32475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Classes = Barcode (all iPod)</a:t>
            </a:r>
          </a:p>
        </p:txBody>
      </p:sp>
      <p:sp>
        <p:nvSpPr>
          <p:cNvPr id="241" name="CustomShape 4"/>
          <p:cNvSpPr/>
          <p:nvPr/>
        </p:nvSpPr>
        <p:spPr>
          <a:xfrm>
            <a:off x="4887720" y="984960"/>
            <a:ext cx="3875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b="1" strike="noStrike">
                <a:solidFill>
                  <a:srgbClr val="000000"/>
                </a:solidFill>
                <a:latin typeface="Arial" panose="02080604020202020204" charset="0"/>
              </a:rPr>
              <a:t>IDs = Serial Number (unique iPod)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304920" y="97920"/>
            <a:ext cx="57146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Chrome Developer Tools (Inspector)</a:t>
            </a:r>
            <a:endParaRPr dirty="0"/>
          </a:p>
        </p:txBody>
      </p:sp>
      <p:sp>
        <p:nvSpPr>
          <p:cNvPr id="243" name="CustomShape 2"/>
          <p:cNvSpPr/>
          <p:nvPr/>
        </p:nvSpPr>
        <p:spPr>
          <a:xfrm>
            <a:off x="457200" y="828000"/>
            <a:ext cx="3352320" cy="5092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This</a:t>
            </a:r>
            <a:r>
              <a:rPr lang="en-US" sz="2400" b="1" strike="noStrike" dirty="0">
                <a:solidFill>
                  <a:srgbClr val="000000"/>
                </a:solidFill>
                <a:latin typeface="Arial" panose="02080604020202020204" charset="0"/>
              </a:rPr>
              <a:t> </a:t>
            </a: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is one of the most frequent tools you will use in web development.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strike="noStrike" dirty="0">
                <a:solidFill>
                  <a:srgbClr val="000000"/>
                </a:solidFill>
                <a:latin typeface="Arial" panose="02080604020202020204" charset="0"/>
              </a:rPr>
              <a:t> It allows you to truly debug your web designs.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4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Start using it!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24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2000" y="954360"/>
            <a:ext cx="4961520" cy="4966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680" y="990720"/>
            <a:ext cx="9138960" cy="38811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6" name="CustomShape 1"/>
          <p:cNvSpPr/>
          <p:nvPr/>
        </p:nvSpPr>
        <p:spPr>
          <a:xfrm>
            <a:off x="116640" y="5181480"/>
            <a:ext cx="8915040" cy="653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 You can edit any page’s HTML </a:t>
            </a:r>
            <a:r>
              <a:rPr lang="en-US" sz="2000" b="1" dirty="0">
                <a:solidFill>
                  <a:srgbClr val="000000"/>
                </a:solidFill>
                <a:latin typeface="Arial" panose="02080604020202020204" charset="0"/>
              </a:rPr>
              <a:t>and </a:t>
            </a:r>
            <a:r>
              <a:rPr lang="en-US" sz="2000" b="1" strike="noStrike" dirty="0">
                <a:solidFill>
                  <a:srgbClr val="000000"/>
                </a:solidFill>
                <a:latin typeface="Arial" panose="02080604020202020204" charset="0"/>
              </a:rPr>
              <a:t>CSS with Chrome Developer Tools. </a:t>
            </a: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000" strike="noStrike" dirty="0">
                <a:solidFill>
                  <a:srgbClr val="000000"/>
                </a:solidFill>
                <a:latin typeface="Arial" panose="02080604020202020204" charset="0"/>
              </a:rPr>
              <a:t> Plus, you’ll see your results instantly. </a:t>
            </a:r>
            <a:endParaRPr dirty="0"/>
          </a:p>
        </p:txBody>
      </p:sp>
      <p:sp>
        <p:nvSpPr>
          <p:cNvPr id="247" name="CustomShape 2"/>
          <p:cNvSpPr/>
          <p:nvPr/>
        </p:nvSpPr>
        <p:spPr>
          <a:xfrm>
            <a:off x="304920" y="97920"/>
            <a:ext cx="69339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Modifying Sites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304920" y="0"/>
            <a:ext cx="5470200" cy="6534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Practice Through Frustration</a:t>
            </a:r>
          </a:p>
        </p:txBody>
      </p:sp>
      <p:sp>
        <p:nvSpPr>
          <p:cNvPr id="307" name="CustomShape 2"/>
          <p:cNvSpPr/>
          <p:nvPr/>
        </p:nvSpPr>
        <p:spPr>
          <a:xfrm>
            <a:off x="304920" y="2590920"/>
            <a:ext cx="8534160" cy="1523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6000" b="1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Keep Practicing! </a:t>
            </a:r>
          </a:p>
          <a:p>
            <a:pPr algn="ctr">
              <a:lnSpc>
                <a:spcPct val="100000"/>
              </a:lnSpc>
            </a:pPr>
            <a:r>
              <a:rPr lang="en-US" sz="3500" i="1" strike="noStrike">
                <a:solidFill>
                  <a:srgbClr val="000000"/>
                </a:solidFill>
                <a:latin typeface="Arial" panose="02080604020202020204" charset="0"/>
                <a:ea typeface="Roboto"/>
              </a:rPr>
              <a:t>It gets better.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Typography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Typography is Huge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946058"/>
            <a:ext cx="8405813" cy="4238028"/>
          </a:xfrm>
          <a:prstGeom prst="rect">
            <a:avLst/>
          </a:prstGeom>
        </p:spPr>
      </p:pic>
      <p:sp>
        <p:nvSpPr>
          <p:cNvPr id="7" name="Shape 70"/>
          <p:cNvSpPr txBox="1"/>
          <p:nvPr/>
        </p:nvSpPr>
        <p:spPr>
          <a:xfrm>
            <a:off x="304800" y="5226499"/>
            <a:ext cx="8610599" cy="1370744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Typography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can play a huge role in the visual aesthetic and emotional identity of a webpage.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Typographic Properties</a:t>
            </a:r>
          </a:p>
        </p:txBody>
      </p:sp>
      <p:sp>
        <p:nvSpPr>
          <p:cNvPr id="8" name="Shape 70"/>
          <p:cNvSpPr txBox="1"/>
          <p:nvPr/>
        </p:nvSpPr>
        <p:spPr>
          <a:xfrm>
            <a:off x="409304" y="783753"/>
            <a:ext cx="8610599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Height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Distance between lines of text on a page (Golden Ratio of 1.5x font).</a:t>
            </a:r>
          </a:p>
          <a:p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Font-Size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Actual size of lettering. Should be at least 16 </a:t>
            </a:r>
            <a:r>
              <a:rPr lang="en-US" sz="1800" dirty="0" err="1">
                <a:latin typeface="Arial" panose="02080604020202020204" charset="0"/>
                <a:cs typeface="Arial" panose="02080604020202020204" charset="0"/>
              </a:rPr>
              <a:t>px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on modern pages.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3"/>
              </a:rPr>
              <a:t>https://www.smashingmagazine.com/2011/10/16-pixels-body-copy-anything-less-costly-mistake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Line Length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Not a CSS property but rather a standard. Should be about 50-75 characters per line on a desktop 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http://baymard.com/blog/line-length-readability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Letter Spacing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Spacing between individual letters—try to avoid cramping.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Sans-Serif vs Serif</a:t>
            </a:r>
            <a:br>
              <a:rPr lang="en-US" sz="1800" b="1" dirty="0">
                <a:latin typeface="Arial" panose="02080604020202020204" charset="0"/>
                <a:cs typeface="Arial" panose="02080604020202020204" charset="0"/>
              </a:rPr>
            </a:b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Sans-serif are fonts sans their serifs—no tails. They’re easier to read online.</a:t>
            </a: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br>
              <a:rPr lang="en-US" sz="1800" dirty="0">
                <a:latin typeface="Arial" panose="02080604020202020204" charset="0"/>
                <a:cs typeface="Arial" panose="02080604020202020204" charset="0"/>
              </a:rPr>
            </a:br>
            <a:endParaRPr lang="en-US" sz="1800" b="1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Serif vs Sans Serif</a:t>
            </a:r>
          </a:p>
        </p:txBody>
      </p:sp>
      <p:pic>
        <p:nvPicPr>
          <p:cNvPr id="9" name="Picture 2" descr="http://cdncms.fonts.net/images/6bff0c2cdbbcca14/A.SerifSansPri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703949"/>
            <a:ext cx="8701095" cy="481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hape 70"/>
          <p:cNvSpPr txBox="1"/>
          <p:nvPr/>
        </p:nvSpPr>
        <p:spPr>
          <a:xfrm>
            <a:off x="304800" y="5518557"/>
            <a:ext cx="8610599" cy="95844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Serif fonts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include small lines attached to the end strokes of letters.</a:t>
            </a:r>
          </a:p>
          <a:p>
            <a:pPr algn="ctr"/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Sans-Serif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(without serif) do not include such strokes.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Create a block of text using a Lorem Ipsum Generator. Incorporate it into an HTML Document. 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Then use CSS styling to modify the: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Font-family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Font-size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Font-weight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Line-height</a:t>
            </a:r>
          </a:p>
          <a:p>
            <a:pPr marL="342900" indent="-34290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Letter-spacing</a:t>
            </a:r>
          </a:p>
          <a:p>
            <a:pPr marL="342900" indent="-342900">
              <a:buFont typeface="Arial" panose="02080604020202020204" charset="0"/>
              <a:buChar char="•"/>
            </a:pP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</a:t>
            </a:r>
            <a:r>
              <a:rPr lang="en-US" sz="2200" dirty="0" err="1">
                <a:latin typeface="Arial" panose="02080604020202020204" charset="0"/>
                <a:ea typeface="Roboto"/>
                <a:cs typeface="Arial" panose="02080604020202020204" charset="0"/>
              </a:rPr>
              <a:t>TypePlate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 and see if you can figure out how to incorporate it into your site (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  <a:hlinkClick r:id="rId3"/>
              </a:rPr>
              <a:t>http://typeplate.com/</a:t>
            </a:r>
            <a:r>
              <a:rPr lang="en-US" sz="2200" dirty="0">
                <a:latin typeface="Arial" panose="02080604020202020204" charset="0"/>
                <a:ea typeface="Roboto"/>
                <a:cs typeface="Arial" panose="02080604020202020204" charset="0"/>
              </a:rPr>
              <a:t>).</a:t>
            </a: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Google Fonts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995747"/>
            <a:ext cx="8401050" cy="4692408"/>
          </a:xfrm>
          <a:prstGeom prst="rect">
            <a:avLst/>
          </a:prstGeom>
        </p:spPr>
      </p:pic>
      <p:sp>
        <p:nvSpPr>
          <p:cNvPr id="10" name="Shape 70"/>
          <p:cNvSpPr txBox="1"/>
          <p:nvPr/>
        </p:nvSpPr>
        <p:spPr>
          <a:xfrm>
            <a:off x="304800" y="5818053"/>
            <a:ext cx="8610599" cy="77918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You can easily incorporate Google’s custom fonts.</a:t>
            </a: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A Few Admin Things…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304800" y="2590800"/>
            <a:ext cx="8534400" cy="15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Google Fonts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(or re-use) an HTML Document of your choosing and then incorporate 2-3 custom Google fonts into the page.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read about Font Awesome icons and see if you can figure out how to incorporate one onto your page.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Styles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 Classes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399" y="990600"/>
            <a:ext cx="4310743" cy="5114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Shape 70"/>
          <p:cNvSpPr txBox="1"/>
          <p:nvPr/>
        </p:nvSpPr>
        <p:spPr>
          <a:xfrm>
            <a:off x="409305" y="783753"/>
            <a:ext cx="3857896" cy="5626583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CSS has keywords that can be added to selectors. These highlight the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special states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of the selected element.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Great example: CSS can hook onto the specific moment when a link is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hovered over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 using the </a:t>
            </a:r>
            <a:r>
              <a:rPr lang="en-US" sz="1800" b="1" dirty="0">
                <a:latin typeface="Arial" panose="02080604020202020204" charset="0"/>
                <a:cs typeface="Arial" panose="02080604020202020204" charset="0"/>
              </a:rPr>
              <a:t>:hover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pseudo-class.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Complete list of pseudo-classes found here: </a:t>
            </a:r>
            <a:r>
              <a:rPr lang="en-US" sz="1800" dirty="0">
                <a:latin typeface="Arial" panose="02080604020202020204" charset="0"/>
                <a:cs typeface="Arial" panose="02080604020202020204" charset="0"/>
                <a:hlinkClick r:id="rId4"/>
              </a:rPr>
              <a:t>https://developer.mozilla.org/en-US/docs/Web/CSS/Pseudo-classes</a:t>
            </a:r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Button with Various States</a:t>
            </a:r>
          </a:p>
        </p:txBody>
      </p:sp>
      <p:pic>
        <p:nvPicPr>
          <p:cNvPr id="7" name="Picture 2" descr="https://developers.google.com/web/fundamentals/design-and-ui/input/touch/images/button-stat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86360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3600" i="1" dirty="0">
                <a:latin typeface="Arial" panose="02080604020202020204" charset="0"/>
                <a:ea typeface="Roboto"/>
                <a:cs typeface="Arial" panose="02080604020202020204" charset="0"/>
              </a:rPr>
              <a:t>(Button.html | 3-Pseudoclass)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914400"/>
            <a:ext cx="86868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Assignment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Create a series of links and modify the pseudo-classes associated with their Default, Active, Hover and Focus States.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Bonus</a:t>
            </a: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: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If you finish early, incorporate a pseudo-class we haven’t covered in your page. Then read about “pseudo-elements” and try to incorporate one as well.</a:t>
            </a:r>
          </a:p>
        </p:txBody>
      </p:sp>
      <p:sp>
        <p:nvSpPr>
          <p:cNvPr id="9" name="Rectangle 8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CSS Hacking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Refresher on HTML/CSS </a:t>
            </a:r>
          </a:p>
        </p:txBody>
      </p:sp>
      <p:sp>
        <p:nvSpPr>
          <p:cNvPr id="4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HTML: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 Hypertext Markup Language – (Content)</a:t>
            </a:r>
          </a:p>
          <a:p>
            <a:endParaRPr lang="en-US" sz="220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CSS: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Cascading Style Sheets – (Appearance)</a:t>
            </a:r>
          </a:p>
          <a:p>
            <a:endParaRPr lang="en-US" sz="2200" b="1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>
                <a:latin typeface="Arial" panose="02080604020202020204" charset="0"/>
                <a:cs typeface="Arial" panose="02080604020202020204" charset="0"/>
              </a:rPr>
              <a:t>HTML/CSS are the “languages of the web”. </a:t>
            </a:r>
            <a:r>
              <a:rPr lang="en-US" sz="2200">
                <a:latin typeface="Arial" panose="02080604020202020204" charset="0"/>
                <a:cs typeface="Arial" panose="02080604020202020204" charset="0"/>
              </a:rPr>
              <a:t>Together they define both the content and the aesthetics of a webpage – handling everything from the layouts, colors, fonts, and content placement.  </a:t>
            </a:r>
            <a:r>
              <a:rPr lang="en-US" sz="1400">
                <a:latin typeface="Arial" panose="02080604020202020204" charset="0"/>
                <a:cs typeface="Arial" panose="02080604020202020204" charset="0"/>
              </a:rPr>
              <a:t>(Javascript is the third – handling logic, animation, etc.)</a:t>
            </a:r>
            <a:endParaRPr lang="en-US" sz="14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86" y="4631588"/>
            <a:ext cx="1873914" cy="1494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648200"/>
            <a:ext cx="2971799" cy="1492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vs HTML/CSS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1" y="990600"/>
            <a:ext cx="4038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pPr algn="ctr"/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dirty="0">
                <a:latin typeface="Arial" panose="02080604020202020204" charset="0"/>
                <a:cs typeface="Arial" panose="02080604020202020204" charset="0"/>
              </a:rPr>
              <a:t>Can only write unformatted text.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4743202" y="990600"/>
            <a:ext cx="41009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pPr algn="ctr"/>
            <a:endParaRPr lang="en-US" sz="2400" b="1" u="sng" dirty="0">
              <a:latin typeface="Arial" panose="02080604020202020204" charset="0"/>
              <a:cs typeface="Arial" panose="02080604020202020204" charset="0"/>
            </a:endParaRPr>
          </a:p>
          <a:p>
            <a:pPr algn="ctr"/>
            <a:r>
              <a:rPr lang="en-US" sz="24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24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828" y="4449763"/>
            <a:ext cx="16764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77" y="4602163"/>
            <a:ext cx="1475765" cy="144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is Due!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152400" y="5146872"/>
            <a:ext cx="8839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Don’t forget to submit both the GitHub and GitHub Pages links!</a:t>
            </a:r>
          </a:p>
        </p:txBody>
      </p:sp>
      <p:pic>
        <p:nvPicPr>
          <p:cNvPr id="1026" name="Picture 2" descr="http://m.memegen.com/bb6ib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143000"/>
            <a:ext cx="4876800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624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How You (Probably) Feel About CSS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14233"/>
            <a:ext cx="7086600" cy="53185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Revelation…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2514600"/>
            <a:ext cx="85344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There is a better way!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CSS? (Instructor Demo)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854"/>
            <a:ext cx="9144000" cy="56110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With those closest to you, take a close look at the Bootstrap-powered HTML document I just sent you.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Be prepared to answer the following two questions: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Where does this HTML document draw its styles from?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How does our browser know which HTML element to style, and in which way? (ex: button face or background banner)</a:t>
            </a: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Think about how Google Fonts work.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Powered by Bootstrap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1" y="1287122"/>
            <a:ext cx="9144000" cy="226958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>
          <a:xfrm>
            <a:off x="-152400" y="794903"/>
            <a:ext cx="3627120" cy="60758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>
                <a:latin typeface="Arial" panose="02080604020202020204" charset="0"/>
                <a:cs typeface="Arial" panose="02080604020202020204" charset="0"/>
              </a:rPr>
              <a:t>External CSS Link</a:t>
            </a:r>
            <a:endParaRPr lang="en-US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97104"/>
            <a:ext cx="9155741" cy="1876581"/>
          </a:xfrm>
          <a:prstGeom prst="rect">
            <a:avLst/>
          </a:prstGeom>
        </p:spPr>
      </p:pic>
      <p:sp>
        <p:nvSpPr>
          <p:cNvPr id="8" name="Content Placeholder 2"/>
          <p:cNvSpPr txBox="1"/>
          <p:nvPr/>
        </p:nvSpPr>
        <p:spPr>
          <a:xfrm>
            <a:off x="-609600" y="3868596"/>
            <a:ext cx="7467600" cy="4936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Pre-Defined CSS Class (ex: “</a:t>
            </a:r>
            <a:r>
              <a:rPr lang="en-US" sz="23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sz="2300" b="1" dirty="0">
                <a:latin typeface="Arial" panose="02080604020202020204" charset="0"/>
                <a:cs typeface="Arial" panose="02080604020202020204" charset="0"/>
              </a:rPr>
              <a:t>”)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4" y="661111"/>
            <a:ext cx="9129486" cy="56021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Powered by Bootstrap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00800" y="3364468"/>
            <a:ext cx="2268570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class=“</a:t>
            </a:r>
            <a:r>
              <a:rPr lang="en-US" b="1" dirty="0" err="1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jumbotron</a:t>
            </a:r>
            <a:r>
              <a:rPr lang="en-US" b="1" dirty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304800" y="1077772"/>
            <a:ext cx="8382001" cy="2667000"/>
          </a:xfrm>
          <a:prstGeom prst="rect">
            <a:avLst/>
          </a:prstGeom>
          <a:noFill/>
          <a:ln w="1016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Deal!!!</a:t>
            </a:r>
          </a:p>
        </p:txBody>
      </p:sp>
      <p:sp>
        <p:nvSpPr>
          <p:cNvPr id="3" name="Title 1"/>
          <p:cNvSpPr txBox="1"/>
          <p:nvPr/>
        </p:nvSpPr>
        <p:spPr>
          <a:xfrm>
            <a:off x="304800" y="5029200"/>
            <a:ext cx="85217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Using Bootstrap, </a:t>
            </a:r>
          </a:p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we have </a:t>
            </a:r>
            <a:r>
              <a:rPr lang="en-US" sz="3600" b="1" i="1" u="sng" dirty="0">
                <a:latin typeface="Arial" panose="02080604020202020204" charset="0"/>
                <a:ea typeface="Roboto"/>
                <a:cs typeface="Arial" panose="02080604020202020204" charset="0"/>
              </a:rPr>
              <a:t>PRE-DEFINED</a:t>
            </a:r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 CSS Styles.</a:t>
            </a:r>
          </a:p>
        </p:txBody>
      </p:sp>
      <p:pic>
        <p:nvPicPr>
          <p:cNvPr id="7170" name="Picture 2" descr="http://cdn.meme.am/instances/400x/5760505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650" y="10668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1741" y="689615"/>
            <a:ext cx="9155741" cy="56265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4800" y="914400"/>
            <a:ext cx="8686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80604020202020204" charset="0"/>
                <a:ea typeface="Roboto"/>
                <a:cs typeface="Arial" panose="02080604020202020204" charset="0"/>
              </a:rPr>
              <a:t>Quick Activity: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Turn to the person next to you and celebrate this together.</a:t>
            </a:r>
          </a:p>
          <a:p>
            <a:endParaRPr lang="en-US" sz="2400" i="1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400" dirty="0">
                <a:latin typeface="Arial" panose="02080604020202020204" charset="0"/>
                <a:ea typeface="Roboto"/>
                <a:cs typeface="Arial" panose="02080604020202020204" charset="0"/>
              </a:rPr>
              <a:t>Then discuss the concept of Bootstrap to confirm that you both understand why you are celebrating.  </a:t>
            </a:r>
          </a:p>
          <a:p>
            <a:endParaRPr lang="en-US" sz="2400" dirty="0">
              <a:latin typeface="Arial" panose="02080604020202020204" charset="0"/>
              <a:ea typeface="Roboto"/>
              <a:cs typeface="Arial" panose="0208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Bootstrap?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Definition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Twitter Bootstrap 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is a free collection of tools for creating websites and web applications. 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It comes with a pre-built design template for typography, forms, buttons, navigation, UI elements and JavaScript.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Documentation here: </a:t>
            </a:r>
            <a:r>
              <a:rPr lang="en-US" dirty="0">
                <a:latin typeface="Arial" panose="02080604020202020204" charset="0"/>
                <a:cs typeface="Arial" panose="02080604020202020204" charset="0"/>
                <a:hlinkClick r:id="rId3"/>
              </a:rPr>
              <a:t>http://getbootstrap.com/</a:t>
            </a:r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0" name="Picture 2" descr="http://media02.hongkiat.com/twitter-bootstrap/twitter-bootstrap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495800"/>
            <a:ext cx="2833255" cy="158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Example of a webpage using Bootstrap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1051"/>
            <a:ext cx="3069589" cy="1581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04920" y="762120"/>
            <a:ext cx="8740440" cy="556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/>
          <a:lstStyle/>
          <a:p>
            <a:pPr>
              <a:lnSpc>
                <a:spcPct val="100000"/>
              </a:lnSpc>
            </a:pPr>
            <a:r>
              <a:rPr lang="en-US" sz="2200" b="1" u="sng" strike="noStrike" dirty="0">
                <a:solidFill>
                  <a:srgbClr val="000000"/>
                </a:solidFill>
                <a:latin typeface="Arial" panose="02080604020202020204" charset="0"/>
              </a:rPr>
              <a:t>Also, remember….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In Class Office Hours: </a:t>
            </a:r>
            <a:r>
              <a:rPr lang="en-US" sz="2200" strike="noStrike" dirty="0">
                <a:solidFill>
                  <a:srgbClr val="000000"/>
                </a:solidFill>
                <a:latin typeface="Arial" panose="02080604020202020204" charset="0"/>
              </a:rPr>
              <a:t>1 hour after class.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Review In Class Material (Exercises and Slides):</a:t>
            </a: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sz="2200" b="1" dirty="0">
              <a:solidFill>
                <a:srgbClr val="000000"/>
              </a:solidFill>
              <a:latin typeface="Arial" panose="02080604020202020204" charset="0"/>
              <a:hlinkClick r:id="rId2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Arial" panose="02080604020202020204" charset="0"/>
                <a:hlinkClick r:id="rId2"/>
              </a:rPr>
              <a:t>https://uclax.bootcampcontent.com/UCLA-Coding-Boot-Camp/07-10-2017-UCLA-Class-Repository-FSF-FT</a:t>
            </a:r>
            <a:endParaRPr lang="en-US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endParaRPr lang="en-US" dirty="0"/>
          </a:p>
          <a:p>
            <a:pPr>
              <a:lnSpc>
                <a:spcPct val="100000"/>
              </a:lnSpc>
              <a:buFont typeface="Arial" panose="02080604020202020204" charset="0"/>
              <a:buChar char="•"/>
            </a:pPr>
            <a:r>
              <a:rPr lang="en-US" sz="2200" b="1" strike="noStrike" dirty="0">
                <a:solidFill>
                  <a:srgbClr val="000000"/>
                </a:solidFill>
                <a:latin typeface="Arial" panose="02080604020202020204" charset="0"/>
              </a:rPr>
              <a:t> Re-Watch Class Videos: </a:t>
            </a:r>
            <a:endParaRPr dirty="0"/>
          </a:p>
          <a:p>
            <a:pPr>
              <a:lnSpc>
                <a:spcPct val="100000"/>
              </a:lnSpc>
            </a:pPr>
            <a:endParaRPr lang="en-US" sz="2200" dirty="0">
              <a:solidFill>
                <a:srgbClr val="000000"/>
              </a:solidFill>
              <a:latin typeface="Arial" panose="02080604020202020204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hlinkClick r:id="rId3"/>
              </a:rPr>
              <a:t>https://codingbootcamp.hosted.panopto.com/Panopto/Pages/Sessions/List.aspx#folderID=%2269b4b9d5-09c9-49d3-84d3-27c030061f59%22</a:t>
            </a:r>
            <a:endParaRPr lang="en-US"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42" name="CustomShape 2"/>
          <p:cNvSpPr/>
          <p:nvPr/>
        </p:nvSpPr>
        <p:spPr>
          <a:xfrm>
            <a:off x="304920" y="97920"/>
            <a:ext cx="556236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b="1" strike="noStrike">
                <a:solidFill>
                  <a:srgbClr val="000000"/>
                </a:solidFill>
                <a:latin typeface="Arial" panose="02080604020202020204" charset="0"/>
              </a:rPr>
              <a:t>Office Hours + Additional Help 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7" name="Picture 2" descr="http://i0.wp.com/fribly.com/wp-content/uploads/2014/01/Bootstrap-3-Vector-UI-Kit.png?resize=1054%2C1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44473"/>
            <a:ext cx="5467057" cy="545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/>
          <p:nvPr/>
        </p:nvSpPr>
        <p:spPr>
          <a:xfrm>
            <a:off x="5695656" y="1143000"/>
            <a:ext cx="3295944" cy="465963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Reason #1: UI Kit</a:t>
            </a:r>
          </a:p>
          <a:p>
            <a:endParaRPr lang="en-US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Familiarize yourself with the UI features it offers via the documentation.</a:t>
            </a:r>
          </a:p>
          <a:p>
            <a:endParaRPr lang="en-US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dirty="0">
                <a:latin typeface="Arial" panose="02080604020202020204" charset="0"/>
                <a:cs typeface="Arial" panose="02080604020202020204" charset="0"/>
              </a:rPr>
              <a:t>Once Bootstrap is active, you can simply copy snippets from the documentation to save yourself major time of creating elements yourself.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Why Use Bootstrap?</a:t>
            </a:r>
          </a:p>
        </p:txBody>
      </p:sp>
      <p:pic>
        <p:nvPicPr>
          <p:cNvPr id="8" name="Picture 4" descr="http://julienrenaux.fr/wp-content/uploads/2013/03/responsive-templates-860x2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114799"/>
            <a:ext cx="8191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/>
          <p:nvPr/>
        </p:nvSpPr>
        <p:spPr>
          <a:xfrm>
            <a:off x="457200" y="990600"/>
            <a:ext cx="8077200" cy="3047999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charset="0"/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Reason #2: Mobile Responsiveness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One of the most compelling reasons to use Bootstrap is the default </a:t>
            </a:r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mobile-responsive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quality it provides.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This means that your website will look “good” automatically when viewed on screens ranging from monitors to tablets to phones.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Content Placeholder 2"/>
          <p:cNvSpPr txBox="1"/>
          <p:nvPr/>
        </p:nvSpPr>
        <p:spPr>
          <a:xfrm>
            <a:off x="152400" y="1093560"/>
            <a:ext cx="2968070" cy="3459163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sz="3200" b="1" u="sng" dirty="0">
                <a:latin typeface="Arial" panose="02080604020202020204" charset="0"/>
                <a:cs typeface="Arial" panose="02080604020202020204" charset="0"/>
              </a:rPr>
              <a:t>HTML Alone</a:t>
            </a:r>
            <a:endParaRPr lang="en-US" sz="3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“Notepad.” </a:t>
            </a:r>
          </a:p>
          <a:p>
            <a:endParaRPr lang="en-US" sz="18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only write unformatted text</a:t>
            </a:r>
            <a:r>
              <a:rPr lang="en-US" dirty="0">
                <a:latin typeface="Arial" panose="02080604020202020204" charset="0"/>
                <a:cs typeface="Arial" panose="02080604020202020204" charset="0"/>
              </a:rPr>
              <a:t>. </a:t>
            </a:r>
          </a:p>
        </p:txBody>
      </p:sp>
      <p:sp>
        <p:nvSpPr>
          <p:cNvPr id="10" name="Content Placeholder 2"/>
          <p:cNvSpPr txBox="1"/>
          <p:nvPr/>
        </p:nvSpPr>
        <p:spPr>
          <a:xfrm>
            <a:off x="2833255" y="1093560"/>
            <a:ext cx="3262745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</a:t>
            </a: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Like writing papers in Microsoft Word.</a:t>
            </a:r>
          </a:p>
          <a:p>
            <a:endParaRPr lang="en-US" sz="18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800" dirty="0">
                <a:latin typeface="Arial" panose="02080604020202020204" charset="0"/>
                <a:cs typeface="Arial" panose="02080604020202020204" charset="0"/>
              </a:rPr>
              <a:t>Can format text, page settings, alignment, etc. based on “highlighting” and menu options.   </a:t>
            </a:r>
            <a:r>
              <a:rPr lang="en-US" sz="1800" b="1" u="sng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  <p:pic>
        <p:nvPicPr>
          <p:cNvPr id="11" name="Picture 2" descr="File:Notep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4572000"/>
            <a:ext cx="1281261" cy="128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745" y="4738380"/>
            <a:ext cx="1135526" cy="111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/>
          <p:nvPr/>
        </p:nvSpPr>
        <p:spPr>
          <a:xfrm>
            <a:off x="5954485" y="1096279"/>
            <a:ext cx="3200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 indent="0">
              <a:buFont typeface="Arial" panose="02080604020202020204" charset="0"/>
              <a:buNone/>
            </a:pPr>
            <a:r>
              <a:rPr lang="en-US" b="1" u="sng" dirty="0">
                <a:latin typeface="Arial" panose="02080604020202020204" charset="0"/>
                <a:cs typeface="Arial" panose="02080604020202020204" charset="0"/>
              </a:rPr>
              <a:t>HTML / CSS &amp; Bootstrap </a:t>
            </a: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Like writing papers in Microsoft Word with a </a:t>
            </a:r>
            <a:r>
              <a:rPr lang="en-US" sz="1900" b="1" u="sng" dirty="0">
                <a:latin typeface="Arial" panose="02080604020202020204" charset="0"/>
                <a:cs typeface="Arial" panose="02080604020202020204" charset="0"/>
              </a:rPr>
              <a:t>prebuilt template.</a:t>
            </a:r>
          </a:p>
          <a:p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1900" dirty="0">
                <a:latin typeface="Arial" panose="02080604020202020204" charset="0"/>
                <a:cs typeface="Arial" panose="02080604020202020204" charset="0"/>
              </a:rPr>
              <a:t>You can still customize, but now have a pre-built style and aesthetic look.</a:t>
            </a:r>
            <a:endParaRPr lang="en-US" sz="1900" b="1" u="sng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14" name="Picture 4" descr="Microsoft Word 2013 logo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93" y="4703608"/>
            <a:ext cx="1145572" cy="11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://thr7.com/wp-content/uploads/2014/11/free-report-cover-page-template-download-hrkr8d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4784192"/>
            <a:ext cx="685800" cy="88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HTML / CSS / Bootstrap Analogy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Bootstrap Features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Components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523" y="872994"/>
            <a:ext cx="6501244" cy="4156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Content Placeholder 2"/>
          <p:cNvSpPr txBox="1"/>
          <p:nvPr/>
        </p:nvSpPr>
        <p:spPr>
          <a:xfrm>
            <a:off x="367145" y="5334000"/>
            <a:ext cx="8382000" cy="2087563"/>
          </a:xfrm>
          <a:prstGeom prst="rect">
            <a:avLst/>
          </a:prstGeom>
        </p:spPr>
        <p:txBody>
          <a:bodyPr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latin typeface="Arial" panose="02080604020202020204" charset="0"/>
                <a:cs typeface="Arial" panose="02080604020202020204" charset="0"/>
              </a:rPr>
              <a:t>Bootstrap</a:t>
            </a:r>
            <a:r>
              <a:rPr lang="en-US" sz="2000" dirty="0">
                <a:latin typeface="Arial" panose="02080604020202020204" charset="0"/>
                <a:cs typeface="Arial" panose="02080604020202020204" charset="0"/>
              </a:rPr>
              <a:t> offers a wide range of components that you should consider including in your next web projects. Flip through the documentation and incorporate elements you see fit.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Nav</a:t>
            </a:r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 Bars</a:t>
            </a:r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178" y="1905000"/>
            <a:ext cx="8205788" cy="4343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24"/>
          <a:stretch>
            <a:fillRect/>
          </a:stretch>
        </p:blipFill>
        <p:spPr bwMode="auto">
          <a:xfrm>
            <a:off x="0" y="914400"/>
            <a:ext cx="9130144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04800" y="147605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</a:t>
            </a:r>
            <a:r>
              <a:rPr lang="en-US" sz="2400" b="1" dirty="0" err="1">
                <a:latin typeface="Arial" panose="02080604020202020204" charset="0"/>
                <a:cs typeface="Arial" panose="02080604020202020204" charset="0"/>
              </a:rPr>
              <a:t>Jumbotron</a:t>
            </a:r>
            <a:endParaRPr lang="en-US" sz="2400" b="1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0"/>
          <a:stretch>
            <a:fillRect/>
          </a:stretch>
        </p:blipFill>
        <p:spPr bwMode="auto">
          <a:xfrm>
            <a:off x="57150" y="1066800"/>
            <a:ext cx="9029700" cy="365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800600"/>
            <a:ext cx="7681763" cy="12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-25924" y="476302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Glyphs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226" y="885825"/>
            <a:ext cx="6465806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304800" y="5511035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479" y="5499367"/>
            <a:ext cx="5829300" cy="381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/>
        </p:nvSpPr>
        <p:spPr>
          <a:xfrm>
            <a:off x="-5871" y="0"/>
            <a:ext cx="9144000" cy="653854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Table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2667000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990600"/>
            <a:ext cx="79819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110329"/>
            <a:ext cx="4572000" cy="3162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Bootstrap Form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326" y="3118870"/>
            <a:ext cx="5826772" cy="304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8" y="747991"/>
            <a:ext cx="6034087" cy="2283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241198" y="3129297"/>
            <a:ext cx="7010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80604020202020204" charset="0"/>
                <a:cs typeface="Arial" panose="02080604020202020204" charset="0"/>
              </a:rPr>
              <a:t>Example: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#1 – Pace is Fast!!!</a:t>
            </a:r>
          </a:p>
        </p:txBody>
      </p:sp>
      <p:pic>
        <p:nvPicPr>
          <p:cNvPr id="5" name="Picture 6" descr="http://www.lolroflmao.com/wp-content/uploads/2011/11/Has-been-studying-his-subject-for-30-years-Assumes-you-will-understand-it-after-3-class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93564"/>
            <a:ext cx="7822383" cy="522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DEMO!</a:t>
            </a:r>
          </a:p>
        </p:txBody>
      </p:sp>
      <p:sp>
        <p:nvSpPr>
          <p:cNvPr id="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1" dirty="0">
                <a:latin typeface="Arial" panose="02080604020202020204" charset="0"/>
                <a:ea typeface="Roboto"/>
                <a:cs typeface="Arial" panose="02080604020202020204" charset="0"/>
              </a:rPr>
              <a:t>Instructor: Demo </a:t>
            </a:r>
          </a:p>
          <a:p>
            <a:r>
              <a:rPr lang="en-US" sz="2800" i="1" dirty="0">
                <a:latin typeface="Arial" panose="02080604020202020204" charset="0"/>
                <a:ea typeface="Roboto"/>
                <a:cs typeface="Arial" panose="02080604020202020204" charset="0"/>
              </a:rPr>
              <a:t>(BootstrapButtons.html | 5-BootstrapDemo)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25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&gt; YOUR TURN!!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847665"/>
            <a:ext cx="86868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Arial" panose="02080604020202020204" charset="0"/>
                <a:ea typeface="Roboto"/>
                <a:cs typeface="Arial" panose="02080604020202020204" charset="0"/>
              </a:rPr>
              <a:t>Activity: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Working with someone closest to you: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Navigate to the Twitter Bootstrap website.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Then copy the link to the Bootstrap CSS file into one of your old HTML files.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Look through the Bootstrap CSS or Components list and incorporate at least three Bootstrap elements onto your page.</a:t>
            </a:r>
          </a:p>
          <a:p>
            <a:pPr marL="457200" indent="-457200">
              <a:buAutoNum type="arabicPeriod"/>
            </a:pPr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pPr marL="457200" indent="-457200">
              <a:buAutoNum type="arabicPeriod"/>
            </a:pPr>
            <a:r>
              <a:rPr lang="en-US" sz="2000" dirty="0">
                <a:latin typeface="Arial" panose="02080604020202020204" charset="0"/>
                <a:ea typeface="Roboto"/>
                <a:cs typeface="Arial" panose="02080604020202020204" charset="0"/>
              </a:rPr>
              <a:t>Slack a screenshot of your page to your section’s channel when you finish.</a:t>
            </a:r>
          </a:p>
          <a:p>
            <a:endParaRPr lang="en-US" sz="2000" dirty="0">
              <a:latin typeface="Arial" panose="02080604020202020204" charset="0"/>
              <a:ea typeface="Roboto"/>
              <a:cs typeface="Arial" panose="02080604020202020204" charset="0"/>
            </a:endParaRPr>
          </a:p>
          <a:p>
            <a:r>
              <a:rPr lang="en-US" sz="2000" i="1" dirty="0">
                <a:latin typeface="Arial" panose="02080604020202020204" charset="0"/>
                <a:ea typeface="Roboto"/>
                <a:cs typeface="Arial" panose="02080604020202020204" charset="0"/>
              </a:rPr>
              <a:t>Hint: First include a link to Bootstrap’s CSS. Then visit the Bootstrap page on CSS or Components.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4800" y="98052"/>
            <a:ext cx="5105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Takeaways</a:t>
            </a:r>
          </a:p>
        </p:txBody>
      </p:sp>
      <p:sp>
        <p:nvSpPr>
          <p:cNvPr id="9" name="Content Placeholder 2"/>
          <p:cNvSpPr txBox="1"/>
          <p:nvPr/>
        </p:nvSpPr>
        <p:spPr>
          <a:xfrm>
            <a:off x="457200" y="990600"/>
            <a:ext cx="8077200" cy="5334000"/>
          </a:xfrm>
          <a:prstGeom prst="rect">
            <a:avLst/>
          </a:prstGeom>
        </p:spPr>
        <p:txBody>
          <a:bodyPr>
            <a:norm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By the end of class you should be able to:</a:t>
            </a:r>
          </a:p>
          <a:p>
            <a:pPr marL="0" indent="0">
              <a:buNone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loose definition of “typography” and a few CSS properties for styling it.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Offer a practical example of using pseudo-classes.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Understand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generally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 what Twitter Bootstrap is and why pre-defined CSS frameworks are powerful. </a:t>
            </a:r>
          </a:p>
          <a:p>
            <a:pPr marL="457200" indent="-457200">
              <a:buFont typeface="Arial" panose="02080604020202020204" charset="0"/>
              <a:buAutoNum type="arabicPeriod"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pPr marL="457200" indent="-457200">
              <a:buFont typeface="Arial" panose="02080604020202020204" charset="0"/>
              <a:buAutoNum type="arabicPeriod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Know how to incorporate the Twitter Bootstrap style library into your website.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#2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390600" y="2953440"/>
            <a:ext cx="8229240" cy="8715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100" b="1" i="1" strike="noStrike">
                <a:solidFill>
                  <a:srgbClr val="FFFFFF"/>
                </a:solidFill>
                <a:latin typeface="Arial" panose="02080604020202020204" charset="0"/>
              </a:rPr>
              <a:t>Questions?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Here’s the reality, the pace of this program </a:t>
            </a:r>
            <a:r>
              <a:rPr lang="en-US" sz="2200" b="1" i="1" u="sng" dirty="0">
                <a:latin typeface="Arial" panose="02080604020202020204" charset="0"/>
                <a:cs typeface="Arial" panose="02080604020202020204" charset="0"/>
              </a:rPr>
              <a:t>is FAST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.</a:t>
            </a:r>
          </a:p>
          <a:p>
            <a:endParaRPr lang="en-US" sz="2200" b="1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We could slow down and make it easier – but that wouldn’t prepare you to be developers right out of the program.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Take up the challenge. Try to retain as much as you can.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Then on your own time (after the program), go back and review the concepts you felt you needed a refresher on. </a:t>
            </a:r>
          </a:p>
          <a:p>
            <a:pPr marL="0" indent="0">
              <a:buNone/>
            </a:pPr>
            <a:endParaRPr lang="en-US" sz="2200" b="1" u="sng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Don’t try to master </a:t>
            </a:r>
            <a:r>
              <a:rPr lang="en-US" sz="2200" i="1" dirty="0">
                <a:latin typeface="Arial" panose="02080604020202020204" charset="0"/>
                <a:cs typeface="Arial" panose="02080604020202020204" charset="0"/>
              </a:rPr>
              <a:t>every </a:t>
            </a: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little detail. 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b="1" u="sng" dirty="0">
                <a:latin typeface="Arial" panose="02080604020202020204" charset="0"/>
                <a:cs typeface="Arial" panose="02080604020202020204" charset="0"/>
              </a:rPr>
              <a:t>Focus on the big picture and how to find what you need, when you need it.</a:t>
            </a:r>
            <a:r>
              <a:rPr lang="en-US" sz="2200" b="1" dirty="0">
                <a:latin typeface="Arial" panose="02080604020202020204" charset="0"/>
                <a:cs typeface="Arial" panose="02080604020202020204" charset="0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04800" y="98052"/>
            <a:ext cx="670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80604020202020204" charset="0"/>
                <a:cs typeface="Arial" panose="02080604020202020204" charset="0"/>
              </a:rPr>
              <a:t>Feedback #1 – Pace is Fast!!!</a:t>
            </a:r>
          </a:p>
        </p:txBody>
      </p:sp>
      <p:sp>
        <p:nvSpPr>
          <p:cNvPr id="4" name="Shape 70"/>
          <p:cNvSpPr txBox="1"/>
          <p:nvPr/>
        </p:nvSpPr>
        <p:spPr>
          <a:xfrm>
            <a:off x="304799" y="761999"/>
            <a:ext cx="8740775" cy="5545777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57175" indent="-257175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57530" indent="-21463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–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»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anose="0208060402020202020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That said, as instructors and TAs, we are here to help.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Share your GitHub code as you run into issues. We can let you know if you’re going in the right (or wrong) direction.</a:t>
            </a: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Come to office hours! We can help go over old code, offer tips on homework, or just generally give you a pep talk.</a:t>
            </a:r>
          </a:p>
          <a:p>
            <a:pPr marL="0" indent="0">
              <a:buNone/>
            </a:pPr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  <a:p>
            <a:endParaRPr lang="en-US" sz="2200" dirty="0">
              <a:latin typeface="Arial" panose="02080604020202020204" charset="0"/>
              <a:cs typeface="Arial" panose="02080604020202020204" charset="0"/>
            </a:endParaRPr>
          </a:p>
        </p:txBody>
      </p:sp>
      <p:pic>
        <p:nvPicPr>
          <p:cNvPr id="5" name="Picture 2" descr="http://m.memegen.com/ie23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886200"/>
            <a:ext cx="2351728" cy="235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04799" y="3886200"/>
            <a:ext cx="58029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80604020202020204" charset="0"/>
              <a:buChar char="•"/>
            </a:pPr>
            <a:r>
              <a:rPr lang="en-US" sz="2200" dirty="0">
                <a:latin typeface="Arial" panose="02080604020202020204" charset="0"/>
                <a:cs typeface="Arial" panose="02080604020202020204" charset="0"/>
              </a:rPr>
              <a:t>Reach out to Student Success if you’d ever like to schedule a 1-on-1 meeting.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2173</Words>
  <Application>Microsoft Office PowerPoint</Application>
  <PresentationFormat>On-screen Show (4:3)</PresentationFormat>
  <Paragraphs>390</Paragraphs>
  <Slides>75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75</vt:i4>
      </vt:variant>
    </vt:vector>
  </HeadingPairs>
  <TitlesOfParts>
    <vt:vector size="90" baseType="lpstr">
      <vt:lpstr>Arial</vt:lpstr>
      <vt:lpstr>Calibri</vt:lpstr>
      <vt:lpstr>Calibri Light</vt:lpstr>
      <vt:lpstr>DejaVu Sans</vt:lpstr>
      <vt:lpstr>Roboto</vt:lpstr>
      <vt:lpstr>StarSymbol</vt:lpstr>
      <vt:lpstr>Times New Roman</vt:lpstr>
      <vt:lpstr>Office Theme</vt:lpstr>
      <vt:lpstr>Office Theme</vt:lpstr>
      <vt:lpstr>Office Theme</vt:lpstr>
      <vt:lpstr>1_Office Theme</vt:lpstr>
      <vt:lpstr>Unbranded</vt:lpstr>
      <vt:lpstr>1_Unbranded</vt:lpstr>
      <vt:lpstr>2_Unbranded</vt:lpstr>
      <vt:lpstr>3_Unbranded</vt:lpstr>
      <vt:lpstr>PowerPoint Presentation</vt:lpstr>
      <vt:lpstr>PowerPoint Presentation</vt:lpstr>
      <vt:lpstr>PowerPoint Presentation</vt:lpstr>
      <vt:lpstr>PowerPoint Presentation</vt:lpstr>
      <vt:lpstr>Homework is Due!</vt:lpstr>
      <vt:lpstr>PowerPoint Presentation</vt:lpstr>
      <vt:lpstr>Feedback #1 – Pace is Fast!!!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CSS Typography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Pseudo Styles</vt:lpstr>
      <vt:lpstr>Pseudo Classes</vt:lpstr>
      <vt:lpstr>Button with Various States</vt:lpstr>
      <vt:lpstr>INSTRUCTOR DEMO!</vt:lpstr>
      <vt:lpstr>PowerPoint Presentation</vt:lpstr>
      <vt:lpstr>Beyond CSS Hacking</vt:lpstr>
      <vt:lpstr>Quick Refresher on HTML/CSS </vt:lpstr>
      <vt:lpstr>PowerPoint Presentation</vt:lpstr>
      <vt:lpstr>PowerPoint Presentation</vt:lpstr>
      <vt:lpstr>A Revelation…</vt:lpstr>
      <vt:lpstr>Where’s the CSS? (Instructor Demo)</vt:lpstr>
      <vt:lpstr>PowerPoint Presentation</vt:lpstr>
      <vt:lpstr>PowerPoint Presentation</vt:lpstr>
      <vt:lpstr>Powered by Bootstrap</vt:lpstr>
      <vt:lpstr>Big Deal!!!</vt:lpstr>
      <vt:lpstr>PowerPoint Presentation</vt:lpstr>
      <vt:lpstr>What is Bootstrap?</vt:lpstr>
      <vt:lpstr>PowerPoint Presentation</vt:lpstr>
      <vt:lpstr>PowerPoint Presentation</vt:lpstr>
      <vt:lpstr>PowerPoint Presentation</vt:lpstr>
      <vt:lpstr>PowerPoint Presentation</vt:lpstr>
      <vt:lpstr>Key Bootstrap Features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INSTRUCTOR DEMO!</vt:lpstr>
      <vt:lpstr>PowerPoint Presentation</vt:lpstr>
      <vt:lpstr>Takeaways</vt:lpstr>
      <vt:lpstr>PowerPoint Presentation</vt:lpstr>
      <vt:lpstr>Homework #2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DevChat #1 Introduction to Twitter Bootstrap:  Web Development for Noobs</dc:title>
  <dc:creator>ahaque89</dc:creator>
  <cp:lastModifiedBy>CLARK</cp:lastModifiedBy>
  <cp:revision>1486</cp:revision>
  <cp:lastPrinted>2017-05-13T15:50:04Z</cp:lastPrinted>
  <dcterms:created xsi:type="dcterms:W3CDTF">2017-05-13T15:50:04Z</dcterms:created>
  <dcterms:modified xsi:type="dcterms:W3CDTF">2017-07-13T04:04:40Z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14</vt:i4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i4>0</vt:i4>
  </property>
  <property fmtid="{D5CDD505-2E9C-101B-9397-08002B2CF9AE}" pid="7" name="Notes">
    <vt:i4>35</vt:i4>
  </property>
  <property fmtid="{D5CDD505-2E9C-101B-9397-08002B2CF9AE}" pid="8" name="PresentationFormat">
    <vt:lpwstr>On-screen Show (4:3)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i4>66</vt:i4>
  </property>
  <property fmtid="{D5CDD505-2E9C-101B-9397-08002B2CF9AE}" pid="12" name="KSOProductBuildVer">
    <vt:lpwstr>1033-10.1.0.5672</vt:lpwstr>
  </property>
</Properties>
</file>